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75" r:id="rId1"/>
  </p:sldMasterIdLst>
  <p:notesMasterIdLst>
    <p:notesMasterId r:id="rId25"/>
  </p:notesMasterIdLst>
  <p:handoutMasterIdLst>
    <p:handoutMasterId r:id="rId26"/>
  </p:handoutMasterIdLst>
  <p:sldIdLst>
    <p:sldId id="906" r:id="rId2"/>
    <p:sldId id="1441" r:id="rId3"/>
    <p:sldId id="1023" r:id="rId4"/>
    <p:sldId id="1226" r:id="rId5"/>
    <p:sldId id="1214" r:id="rId6"/>
    <p:sldId id="1212" r:id="rId7"/>
    <p:sldId id="1415" r:id="rId8"/>
    <p:sldId id="1422" r:id="rId9"/>
    <p:sldId id="1444" r:id="rId10"/>
    <p:sldId id="1432" r:id="rId11"/>
    <p:sldId id="1431" r:id="rId12"/>
    <p:sldId id="1411" r:id="rId13"/>
    <p:sldId id="1413" r:id="rId14"/>
    <p:sldId id="1433" r:id="rId15"/>
    <p:sldId id="1438" r:id="rId16"/>
    <p:sldId id="1416" r:id="rId17"/>
    <p:sldId id="1426" r:id="rId18"/>
    <p:sldId id="1436" r:id="rId19"/>
    <p:sldId id="1412" r:id="rId20"/>
    <p:sldId id="1440" r:id="rId21"/>
    <p:sldId id="1434" r:id="rId22"/>
    <p:sldId id="1430" r:id="rId23"/>
    <p:sldId id="1435" r:id="rId24"/>
  </p:sldIdLst>
  <p:sldSz cx="9144000" cy="5143500" type="screen16x9"/>
  <p:notesSz cx="6735763" cy="98663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61" userDrawn="1">
          <p15:clr>
            <a:srgbClr val="A4A3A4"/>
          </p15:clr>
        </p15:guide>
        <p15:guide id="3" orient="horz" pos="3108" userDrawn="1">
          <p15:clr>
            <a:srgbClr val="A4A3A4"/>
          </p15:clr>
        </p15:guide>
        <p15:guide id="4" pos="212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менов Иван" initials="СИ" lastIdx="1" clrIdx="0">
    <p:extLst>
      <p:ext uri="{19B8F6BF-5375-455C-9EA6-DF929625EA0E}">
        <p15:presenceInfo xmlns:p15="http://schemas.microsoft.com/office/powerpoint/2012/main" userId="2b73d3190f99e9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94D0"/>
    <a:srgbClr val="00823B"/>
    <a:srgbClr val="D6A300"/>
    <a:srgbClr val="DCAA44"/>
    <a:srgbClr val="FFC409"/>
    <a:srgbClr val="A88000"/>
    <a:srgbClr val="E6AF00"/>
    <a:srgbClr val="FAC090"/>
    <a:srgbClr val="5C8E26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Светлый стиль 2 -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Светлый стиль 3 -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-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96061" autoAdjust="0"/>
  </p:normalViewPr>
  <p:slideViewPr>
    <p:cSldViewPr>
      <p:cViewPr varScale="1">
        <p:scale>
          <a:sx n="121" d="100"/>
          <a:sy n="121" d="100"/>
        </p:scale>
        <p:origin x="114" y="504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4026" y="-102"/>
      </p:cViewPr>
      <p:guideLst>
        <p:guide orient="horz" pos="3127"/>
        <p:guide pos="2161"/>
        <p:guide orient="horz" pos="3108"/>
        <p:guide pos="21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16200" y="1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fld id="{BA856749-75CB-46FF-9EBA-58080D354D99}" type="datetimeFigureOut">
              <a:rPr lang="ru-RU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9371412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16200" y="9371412"/>
            <a:ext cx="2917992" cy="493317"/>
          </a:xfrm>
          <a:prstGeom prst="rect">
            <a:avLst/>
          </a:prstGeom>
        </p:spPr>
        <p:txBody>
          <a:bodyPr vert="horz" wrap="square" lIns="90432" tIns="45217" rIns="90432" bIns="4521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Calibri" pitchFamily="34" charset="0"/>
              </a:defRPr>
            </a:lvl1pPr>
          </a:lstStyle>
          <a:p>
            <a:pPr>
              <a:defRPr/>
            </a:pPr>
            <a:fld id="{484AEE43-95A5-453A-A6DC-13AF6BD9AEBD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5494443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6200" y="1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fld id="{68015AEC-CC0C-45AC-A979-91B19ECAC168}" type="datetimeFigureOut">
              <a:rPr lang="ru-RU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2550" y="742950"/>
            <a:ext cx="6570663" cy="3697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32" tIns="45217" rIns="90432" bIns="45217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264" y="4687295"/>
            <a:ext cx="5389239" cy="4438254"/>
          </a:xfrm>
          <a:prstGeom prst="rect">
            <a:avLst/>
          </a:prstGeom>
        </p:spPr>
        <p:txBody>
          <a:bodyPr vert="horz" lIns="90432" tIns="45217" rIns="90432" bIns="45217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371412"/>
            <a:ext cx="2917992" cy="493317"/>
          </a:xfrm>
          <a:prstGeom prst="rect">
            <a:avLst/>
          </a:prstGeom>
        </p:spPr>
        <p:txBody>
          <a:bodyPr vert="horz" lIns="90432" tIns="45217" rIns="90432" bIns="4521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6200" y="9371412"/>
            <a:ext cx="2917992" cy="493317"/>
          </a:xfrm>
          <a:prstGeom prst="rect">
            <a:avLst/>
          </a:prstGeom>
        </p:spPr>
        <p:txBody>
          <a:bodyPr vert="horz" wrap="square" lIns="90432" tIns="45217" rIns="90432" bIns="4521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Calibri" pitchFamily="34" charset="0"/>
              </a:defRPr>
            </a:lvl1pPr>
          </a:lstStyle>
          <a:p>
            <a:pPr>
              <a:defRPr/>
            </a:pPr>
            <a:fld id="{9AA16BE5-550F-427E-89C1-3105B045BF98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6778619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171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34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514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468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0857" algn="l" defTabSz="73234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029" algn="l" defTabSz="73234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200" algn="l" defTabSz="73234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29372" algn="l" defTabSz="73234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2550" y="742950"/>
            <a:ext cx="6570663" cy="36972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dirty="0"/>
          </a:p>
        </p:txBody>
      </p:sp>
      <p:sp>
        <p:nvSpPr>
          <p:cNvPr id="7578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92B08F-53D7-4F97-8FD8-D661FEBE0A9C}" type="slidenum">
              <a:rPr lang="ru-RU" altLang="ru-RU" smtClean="0"/>
              <a:pPr/>
              <a:t>1</a:t>
            </a:fld>
            <a:endParaRPr lang="ru-RU" alt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20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21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22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23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A16BE5-550F-427E-89C1-3105B045BF98}" type="slidenum">
              <a:rPr lang="ru-RU" altLang="ru-RU" smtClean="0"/>
              <a:pPr>
                <a:defRPr/>
              </a:pPr>
              <a:t>7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52437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44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>
            <a:extLst>
              <a:ext uri="{FF2B5EF4-FFF2-40B4-BE49-F238E27FC236}">
                <a16:creationId xmlns:a16="http://schemas.microsoft.com/office/drawing/2014/main" id="{3B97104F-AD94-4402-8738-0F98B6CC16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>
            <a:extLst>
              <a:ext uri="{FF2B5EF4-FFF2-40B4-BE49-F238E27FC236}">
                <a16:creationId xmlns:a16="http://schemas.microsoft.com/office/drawing/2014/main" id="{67035929-5AF7-45B0-9733-A079040BD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5604" name="Номер слайда 3">
            <a:extLst>
              <a:ext uri="{FF2B5EF4-FFF2-40B4-BE49-F238E27FC236}">
                <a16:creationId xmlns:a16="http://schemas.microsoft.com/office/drawing/2014/main" id="{C0CF468C-91EB-4015-8C8B-15E77A370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4850" indent="-2826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0538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82754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34969" indent="-22610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718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39400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1615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43831" indent="-2261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0FE7BE-D72D-4D6B-8D7F-EF3428AEE8B7}" type="slidenum">
              <a:rPr lang="ru-RU" altLang="ru-RU">
                <a:latin typeface="Calibri" panose="020F0502020204030204" pitchFamily="34" charset="0"/>
              </a:rPr>
              <a:pPr eaLnBrk="1" hangingPunct="1"/>
              <a:t>14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F5D7AA-9427-49F9-A109-1810C53F6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3ED4DF-3DE9-4DF7-82A6-2852FA99B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02911-4433-4832-85CD-49902FEB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8A99C3-BE17-4CD4-A83F-F29149C6E02A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683FFB-94AE-407D-B627-2D090482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E3A59E-27AE-45E0-8FAD-72B80468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ACEBE7-2939-48EE-A176-C637AFFCB53E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74637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2DBC6-2474-4945-BD38-2763BB97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A77945-6C80-40A6-97F2-84DF0B901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86F185-6BC0-44CF-8684-F31FDAC1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B90079-742C-43B5-99C8-DFCB88AA85BE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2584CC-90E4-4E18-A7D3-C710E112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223A1F-B750-4E61-812A-A5F9E39C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CF763B-54BA-403D-AB46-62751491D140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64917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6E76FE1-1095-4DAC-ACC0-C646DF2CA8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FAE707-45EC-4B9E-AB7C-81BBAC12C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CB3532-B10D-4293-9A11-19D9B972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64C3AE-0902-4012-AEFD-4A608B576956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BCEA5A-207E-4968-A25B-B3DD167B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44148B-0E13-405C-A046-D1A9F3A1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E41F3A-DA55-457B-B943-114E858B09E8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75629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3AA24-8C37-46B2-8F02-F5B39521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67F590-4202-4DD1-A686-66783EDDD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E88066-F410-4E48-A0E2-9ADBAC0E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467907-EE62-4434-8475-A06BD1C671D5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B7E50-D945-477D-8D71-C3A3BDC1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446997-BA0D-4E6F-9B88-9AF8743E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35DFF3-26B6-45BE-920C-7818B7DB7BA0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43023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71640-AEE9-4A0D-8191-A9F9491A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4F4DF2-1CEB-4598-9FDD-1445BBEDE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814808-05E2-45DC-B1C1-29B405CFF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FAC1A1-2BA5-439F-971F-37564E24C758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02711A-DD75-441D-A43B-161E17C6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3E981A-A69A-47DA-A4BF-A09E4EA1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445A51-4C35-4C03-8A1D-45959878CFD6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0743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B08D7-C886-47DF-A433-F6923550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808AE4-454F-4E19-B506-8340B1E52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9A6D73-386E-4BAE-BC96-101B5C3CF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A956BF0-71EE-4770-AED8-E8671544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2C584A-EBD2-46B7-96B5-0800BBADA19D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E294B6-64D0-49F0-980E-7AD430BC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323967-60D5-4216-B5F9-60CD1B6E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04C8AB-B07B-4D01-9AB5-478A877E6DA8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17480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79947-ADDD-491E-8278-ECD8A3A3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26B5B2-9193-40BA-AE69-7A8B0595F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F834C6-2C88-4949-8130-B83CB84FF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2A463B5-5118-480B-AD97-8CC4A2B32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24F397E-C9FD-42D7-B932-DBE39124E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C431F4-A6F4-4BF9-9451-AF7980E6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90DB3-3BCC-4505-A469-F536822B008C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E28CA59-5576-4423-9062-58B43159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02FAF2-E369-45EF-8FC0-E03EF299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04D95A-E08B-4F72-A8D0-D999E72AF3FA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08024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65DE2-1C5E-4FFA-9AC7-82D9BABD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ADA0BF0-E88B-4540-988A-D1567EB43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E6AAA6-D602-49CC-AA06-C0F23C4471FA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6CBBC7-6235-4586-A750-9EE4647D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9E3C30-D873-4445-A4A9-E8B96A5E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BE78AE-1846-4DCB-899D-D45A1F6C906B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01457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3A8815-1F81-4F11-A7BF-F44D9F6ED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5B5D74-2135-43D2-9560-C1A61C9D68EE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50272E-CA9A-4A07-AED1-446670AD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533E58-D08B-4379-89F9-593F620D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3EE1B4-F599-4CF4-A774-FCAB3FE2ABC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2BE7B607-EA9C-40F2-BFAE-3CAD1F1B3FB8}"/>
              </a:ext>
            </a:extLst>
          </p:cNvPr>
          <p:cNvCxnSpPr/>
          <p:nvPr userDrawn="1"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9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636B6-FB5F-4923-B679-C6CDF687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89F296-B931-44AA-8121-230A27A1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41ED3A-64EF-48CF-A669-CC29EB1D0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7283E7-8CB0-4FA8-8526-168579C11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4504BC-33B7-4535-BD7A-051225DAAF6D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AF90E0-5FB0-4920-80C5-834FE751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775757-1FAB-4A0C-9732-D22131B4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3F23D2-FD39-4F40-9FA1-6BDAF293A06F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40821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C011D-84EE-4FBB-A5A5-B552E146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D22F766-4296-4E83-9A32-BDC901AC8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39A9CE-D6DB-4BF0-BDF0-307125211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74EA4C-97F4-4996-B508-96C54E21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2E43A4-2885-4ACA-9748-038E01F694A0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52C07F-139E-4F97-9B7E-39D63A40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B09A85-C113-4F00-A59D-257A3D4B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145FEB-544D-4999-9F4B-DD76D0EFEFB3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2213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CBBD3-BA46-4AE9-8E6B-46C9A3C5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9F85D1-2696-41AF-86C5-7854BD75B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B8AFE2-905E-4F9D-BAC6-F21A297FF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377D520-4B9B-4570-B19A-FFB4F5C8C593}" type="datetime1">
              <a:rPr lang="ru-RU" smtClean="0"/>
              <a:pPr>
                <a:defRPr/>
              </a:pPr>
              <a:t>10.08.2021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C07159-47AC-4FFF-A455-AFA5C7FDB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408AA7-72E7-4EF1-B14C-99DBD84C7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8961BE6-E42B-4FC2-BC47-FE89FD7971F4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18675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64656" y="4500566"/>
            <a:ext cx="3536169" cy="320170"/>
          </a:xfrm>
          <a:prstGeom prst="rect">
            <a:avLst/>
          </a:prstGeom>
        </p:spPr>
        <p:txBody>
          <a:bodyPr wrap="square" lIns="73234" tIns="36617" rIns="73234" bIns="36617"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ru-RU" alt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899557" y="1993936"/>
            <a:ext cx="7864277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234" tIns="36617" rIns="73234" bIns="36617"/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О реализации дополнительных объектов программы дорожных работ</a:t>
            </a:r>
          </a:p>
        </p:txBody>
      </p:sp>
      <p:sp>
        <p:nvSpPr>
          <p:cNvPr id="5" name="Заголовок 20"/>
          <p:cNvSpPr txBox="1">
            <a:spLocks/>
          </p:cNvSpPr>
          <p:nvPr/>
        </p:nvSpPr>
        <p:spPr>
          <a:xfrm>
            <a:off x="1061790" y="195486"/>
            <a:ext cx="7974707" cy="661752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МИНИСТЕРСТВО ТРАНСПОРТА </a:t>
            </a:r>
          </a:p>
          <a:p>
            <a:pPr algn="l"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ТВЕРСКОЙ ОБЛАСТИ</a:t>
            </a:r>
          </a:p>
        </p:txBody>
      </p:sp>
      <p:pic>
        <p:nvPicPr>
          <p:cNvPr id="6" name="Рисунок 1"/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РАМЕШКИ-МАКАТИХА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10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21063" t="19980" r="16332" b="15131"/>
          <a:stretch>
            <a:fillRect/>
          </a:stretch>
        </p:blipFill>
        <p:spPr bwMode="auto">
          <a:xfrm>
            <a:off x="1043608" y="960453"/>
            <a:ext cx="7704856" cy="386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олилиния 9"/>
          <p:cNvSpPr/>
          <p:nvPr/>
        </p:nvSpPr>
        <p:spPr>
          <a:xfrm>
            <a:off x="4788024" y="1779663"/>
            <a:ext cx="507185" cy="792088"/>
          </a:xfrm>
          <a:custGeom>
            <a:avLst/>
            <a:gdLst>
              <a:gd name="connsiteX0" fmla="*/ 435177 w 435177"/>
              <a:gd name="connsiteY0" fmla="*/ 745263 h 745263"/>
              <a:gd name="connsiteX1" fmla="*/ 408749 w 435177"/>
              <a:gd name="connsiteY1" fmla="*/ 687122 h 745263"/>
              <a:gd name="connsiteX2" fmla="*/ 403464 w 435177"/>
              <a:gd name="connsiteY2" fmla="*/ 623695 h 745263"/>
              <a:gd name="connsiteX3" fmla="*/ 366465 w 435177"/>
              <a:gd name="connsiteY3" fmla="*/ 570839 h 745263"/>
              <a:gd name="connsiteX4" fmla="*/ 361179 w 435177"/>
              <a:gd name="connsiteY4" fmla="*/ 517984 h 745263"/>
              <a:gd name="connsiteX5" fmla="*/ 324180 w 435177"/>
              <a:gd name="connsiteY5" fmla="*/ 443986 h 745263"/>
              <a:gd name="connsiteX6" fmla="*/ 313609 w 435177"/>
              <a:gd name="connsiteY6" fmla="*/ 354132 h 745263"/>
              <a:gd name="connsiteX7" fmla="*/ 303038 w 435177"/>
              <a:gd name="connsiteY7" fmla="*/ 295991 h 745263"/>
              <a:gd name="connsiteX8" fmla="*/ 192042 w 435177"/>
              <a:gd name="connsiteY8" fmla="*/ 195565 h 745263"/>
              <a:gd name="connsiteX9" fmla="*/ 160328 w 435177"/>
              <a:gd name="connsiteY9" fmla="*/ 174423 h 745263"/>
              <a:gd name="connsiteX10" fmla="*/ 107473 w 435177"/>
              <a:gd name="connsiteY10" fmla="*/ 153281 h 745263"/>
              <a:gd name="connsiteX11" fmla="*/ 49332 w 435177"/>
              <a:gd name="connsiteY11" fmla="*/ 126853 h 745263"/>
              <a:gd name="connsiteX12" fmla="*/ 17618 w 435177"/>
              <a:gd name="connsiteY12" fmla="*/ 116282 h 745263"/>
              <a:gd name="connsiteX13" fmla="*/ 1762 w 435177"/>
              <a:gd name="connsiteY13" fmla="*/ 84569 h 745263"/>
              <a:gd name="connsiteX14" fmla="*/ 7047 w 435177"/>
              <a:gd name="connsiteY14" fmla="*/ 42285 h 745263"/>
              <a:gd name="connsiteX15" fmla="*/ 12333 w 435177"/>
              <a:gd name="connsiteY15" fmla="*/ 31713 h 745263"/>
              <a:gd name="connsiteX16" fmla="*/ 17618 w 435177"/>
              <a:gd name="connsiteY16" fmla="*/ 0 h 745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5177" h="745263">
                <a:moveTo>
                  <a:pt x="435177" y="745263"/>
                </a:moveTo>
                <a:cubicBezTo>
                  <a:pt x="424606" y="726323"/>
                  <a:pt x="414035" y="707383"/>
                  <a:pt x="408749" y="687122"/>
                </a:cubicBezTo>
                <a:cubicBezTo>
                  <a:pt x="403463" y="666861"/>
                  <a:pt x="410511" y="643076"/>
                  <a:pt x="403464" y="623695"/>
                </a:cubicBezTo>
                <a:cubicBezTo>
                  <a:pt x="396417" y="604315"/>
                  <a:pt x="373512" y="588457"/>
                  <a:pt x="366465" y="570839"/>
                </a:cubicBezTo>
                <a:cubicBezTo>
                  <a:pt x="359418" y="553221"/>
                  <a:pt x="368227" y="539126"/>
                  <a:pt x="361179" y="517984"/>
                </a:cubicBezTo>
                <a:cubicBezTo>
                  <a:pt x="354131" y="496842"/>
                  <a:pt x="332108" y="471295"/>
                  <a:pt x="324180" y="443986"/>
                </a:cubicBezTo>
                <a:cubicBezTo>
                  <a:pt x="316252" y="416677"/>
                  <a:pt x="317133" y="378798"/>
                  <a:pt x="313609" y="354132"/>
                </a:cubicBezTo>
                <a:cubicBezTo>
                  <a:pt x="310085" y="329466"/>
                  <a:pt x="323299" y="322419"/>
                  <a:pt x="303038" y="295991"/>
                </a:cubicBezTo>
                <a:cubicBezTo>
                  <a:pt x="282777" y="269563"/>
                  <a:pt x="215827" y="215826"/>
                  <a:pt x="192042" y="195565"/>
                </a:cubicBezTo>
                <a:cubicBezTo>
                  <a:pt x="168257" y="175304"/>
                  <a:pt x="174423" y="181470"/>
                  <a:pt x="160328" y="174423"/>
                </a:cubicBezTo>
                <a:cubicBezTo>
                  <a:pt x="146233" y="167376"/>
                  <a:pt x="125972" y="161209"/>
                  <a:pt x="107473" y="153281"/>
                </a:cubicBezTo>
                <a:cubicBezTo>
                  <a:pt x="88974" y="145353"/>
                  <a:pt x="64308" y="133019"/>
                  <a:pt x="49332" y="126853"/>
                </a:cubicBezTo>
                <a:cubicBezTo>
                  <a:pt x="34356" y="120687"/>
                  <a:pt x="25546" y="123329"/>
                  <a:pt x="17618" y="116282"/>
                </a:cubicBezTo>
                <a:cubicBezTo>
                  <a:pt x="9690" y="109235"/>
                  <a:pt x="3524" y="96902"/>
                  <a:pt x="1762" y="84569"/>
                </a:cubicBezTo>
                <a:cubicBezTo>
                  <a:pt x="0" y="72236"/>
                  <a:pt x="5285" y="51094"/>
                  <a:pt x="7047" y="42285"/>
                </a:cubicBezTo>
                <a:cubicBezTo>
                  <a:pt x="8809" y="33476"/>
                  <a:pt x="10571" y="38760"/>
                  <a:pt x="12333" y="31713"/>
                </a:cubicBezTo>
                <a:cubicBezTo>
                  <a:pt x="14095" y="24666"/>
                  <a:pt x="15856" y="12333"/>
                  <a:pt x="17618" y="0"/>
                </a:cubicBez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DDE6A-6BBD-452B-B25A-8403D803F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4107403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2021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2022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2021 год.</a:t>
            </a:r>
          </a:p>
        </p:txBody>
      </p:sp>
      <p:pic>
        <p:nvPicPr>
          <p:cNvPr id="9" name="Рисунок 8" descr="Семья с мальчиком">
            <a:extLst>
              <a:ext uri="{FF2B5EF4-FFF2-40B4-BE49-F238E27FC236}">
                <a16:creationId xmlns:a16="http://schemas.microsoft.com/office/drawing/2014/main" id="{71A77915-252E-45DB-AA78-949D1AA01C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8814" y="126132"/>
            <a:ext cx="313184" cy="3131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«ТВЕРЬ-РЖЕВ»-ГЛЕБОВО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11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21782" t="28670" r="19333" b="21766"/>
          <a:stretch>
            <a:fillRect/>
          </a:stretch>
        </p:blipFill>
        <p:spPr bwMode="auto">
          <a:xfrm>
            <a:off x="1043608" y="948896"/>
            <a:ext cx="784887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олилиния 7"/>
          <p:cNvSpPr/>
          <p:nvPr/>
        </p:nvSpPr>
        <p:spPr>
          <a:xfrm>
            <a:off x="6516087" y="1006458"/>
            <a:ext cx="398045" cy="1786689"/>
          </a:xfrm>
          <a:custGeom>
            <a:avLst/>
            <a:gdLst>
              <a:gd name="connsiteX0" fmla="*/ 253666 w 398045"/>
              <a:gd name="connsiteY0" fmla="*/ 1786689 h 1786689"/>
              <a:gd name="connsiteX1" fmla="*/ 175461 w 398045"/>
              <a:gd name="connsiteY1" fmla="*/ 1437774 h 1786689"/>
              <a:gd name="connsiteX2" fmla="*/ 31082 w 398045"/>
              <a:gd name="connsiteY2" fmla="*/ 1305426 h 1786689"/>
              <a:gd name="connsiteX3" fmla="*/ 19050 w 398045"/>
              <a:gd name="connsiteY3" fmla="*/ 1088858 h 1786689"/>
              <a:gd name="connsiteX4" fmla="*/ 145382 w 398045"/>
              <a:gd name="connsiteY4" fmla="*/ 878305 h 1786689"/>
              <a:gd name="connsiteX5" fmla="*/ 241634 w 398045"/>
              <a:gd name="connsiteY5" fmla="*/ 697831 h 1786689"/>
              <a:gd name="connsiteX6" fmla="*/ 235618 w 398045"/>
              <a:gd name="connsiteY6" fmla="*/ 342900 h 1786689"/>
              <a:gd name="connsiteX7" fmla="*/ 253666 w 398045"/>
              <a:gd name="connsiteY7" fmla="*/ 210552 h 1786689"/>
              <a:gd name="connsiteX8" fmla="*/ 398045 w 398045"/>
              <a:gd name="connsiteY8" fmla="*/ 0 h 17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045" h="1786689">
                <a:moveTo>
                  <a:pt x="253666" y="1786689"/>
                </a:moveTo>
                <a:cubicBezTo>
                  <a:pt x="233112" y="1652337"/>
                  <a:pt x="212558" y="1517985"/>
                  <a:pt x="175461" y="1437774"/>
                </a:cubicBezTo>
                <a:cubicBezTo>
                  <a:pt x="138364" y="1357564"/>
                  <a:pt x="57151" y="1363579"/>
                  <a:pt x="31082" y="1305426"/>
                </a:cubicBezTo>
                <a:cubicBezTo>
                  <a:pt x="5014" y="1247273"/>
                  <a:pt x="0" y="1160045"/>
                  <a:pt x="19050" y="1088858"/>
                </a:cubicBezTo>
                <a:cubicBezTo>
                  <a:pt x="38100" y="1017671"/>
                  <a:pt x="108285" y="943476"/>
                  <a:pt x="145382" y="878305"/>
                </a:cubicBezTo>
                <a:cubicBezTo>
                  <a:pt x="182479" y="813134"/>
                  <a:pt x="226595" y="787065"/>
                  <a:pt x="241634" y="697831"/>
                </a:cubicBezTo>
                <a:cubicBezTo>
                  <a:pt x="256673" y="608597"/>
                  <a:pt x="233613" y="424113"/>
                  <a:pt x="235618" y="342900"/>
                </a:cubicBezTo>
                <a:cubicBezTo>
                  <a:pt x="237623" y="261687"/>
                  <a:pt x="226595" y="267702"/>
                  <a:pt x="253666" y="210552"/>
                </a:cubicBezTo>
                <a:cubicBezTo>
                  <a:pt x="280737" y="153402"/>
                  <a:pt x="398045" y="0"/>
                  <a:pt x="398045" y="0"/>
                </a:cubicBez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52FDF-4E99-444F-BC0A-EE107E109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4107403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2021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2022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2021 год.</a:t>
            </a:r>
          </a:p>
        </p:txBody>
      </p:sp>
      <p:pic>
        <p:nvPicPr>
          <p:cNvPr id="9" name="Picture 3" descr="C:\Users\ska\Desktop\fragment3.jpg">
            <a:extLst>
              <a:ext uri="{FF2B5EF4-FFF2-40B4-BE49-F238E27FC236}">
                <a16:creationId xmlns:a16="http://schemas.microsoft.com/office/drawing/2014/main" id="{128D95CA-2FA0-4FFB-AE2C-E2E007D1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754927" y="97608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 descr="Семья с мальчиком">
            <a:extLst>
              <a:ext uri="{FF2B5EF4-FFF2-40B4-BE49-F238E27FC236}">
                <a16:creationId xmlns:a16="http://schemas.microsoft.com/office/drawing/2014/main" id="{8E7B8E99-71E9-4C69-8B45-F852D8975A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1816" y="124433"/>
            <a:ext cx="313184" cy="313184"/>
          </a:xfrm>
          <a:prstGeom prst="rect">
            <a:avLst/>
          </a:prstGeom>
        </p:spPr>
      </p:pic>
      <p:pic>
        <p:nvPicPr>
          <p:cNvPr id="12" name="Picture 4" descr="C:\Users\ska\Desktop\logo_ehpr.png">
            <a:extLst>
              <a:ext uri="{FF2B5EF4-FFF2-40B4-BE49-F238E27FC236}">
                <a16:creationId xmlns:a16="http://schemas.microsoft.com/office/drawing/2014/main" id="{4A029782-3B3B-43BB-A3C8-EDB8BF48E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44869" y="168322"/>
            <a:ext cx="231190" cy="233779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634" y="267495"/>
            <a:ext cx="7431782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«СЕРГИЕВ ПОСАД – КАЛЯЗИН – РЫБИНСК - ЧЕРЕПОВЕЦ» - СПАССКОЕ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12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 l="32068" t="29837" r="3787" b="10686"/>
          <a:stretch>
            <a:fillRect/>
          </a:stretch>
        </p:blipFill>
        <p:spPr bwMode="auto">
          <a:xfrm>
            <a:off x="971600" y="894962"/>
            <a:ext cx="7632848" cy="398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A54F0-C6B5-489B-9F36-1D8A148B8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678" y="899864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2021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2022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2021 год.</a:t>
            </a:r>
          </a:p>
        </p:txBody>
      </p:sp>
      <p:pic>
        <p:nvPicPr>
          <p:cNvPr id="7" name="Рисунок 6" descr="Семья с мальчиком">
            <a:extLst>
              <a:ext uri="{FF2B5EF4-FFF2-40B4-BE49-F238E27FC236}">
                <a16:creationId xmlns:a16="http://schemas.microsoft.com/office/drawing/2014/main" id="{F0707A53-C771-4723-B3E0-E2AC0BC879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8814" y="126132"/>
            <a:ext cx="313184" cy="3131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ВЫШНИЙ ВОЛОЧЕК – БЕЖЕЦК - СОНКОВО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13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 l="27080" t="32373" r="12080" b="11621"/>
          <a:stretch>
            <a:fillRect/>
          </a:stretch>
        </p:blipFill>
        <p:spPr bwMode="auto">
          <a:xfrm>
            <a:off x="1159145" y="896240"/>
            <a:ext cx="7344816" cy="406006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Полилиния 14"/>
          <p:cNvSpPr/>
          <p:nvPr/>
        </p:nvSpPr>
        <p:spPr>
          <a:xfrm>
            <a:off x="7596336" y="2161261"/>
            <a:ext cx="639216" cy="181970"/>
          </a:xfrm>
          <a:custGeom>
            <a:avLst/>
            <a:gdLst>
              <a:gd name="connsiteX0" fmla="*/ 614149 w 614149"/>
              <a:gd name="connsiteY0" fmla="*/ 181970 h 181970"/>
              <a:gd name="connsiteX1" fmla="*/ 559558 w 614149"/>
              <a:gd name="connsiteY1" fmla="*/ 154674 h 181970"/>
              <a:gd name="connsiteX2" fmla="*/ 511791 w 614149"/>
              <a:gd name="connsiteY2" fmla="*/ 79612 h 181970"/>
              <a:gd name="connsiteX3" fmla="*/ 477671 w 614149"/>
              <a:gd name="connsiteY3" fmla="*/ 31845 h 181970"/>
              <a:gd name="connsiteX4" fmla="*/ 375313 w 614149"/>
              <a:gd name="connsiteY4" fmla="*/ 4549 h 181970"/>
              <a:gd name="connsiteX5" fmla="*/ 232012 w 614149"/>
              <a:gd name="connsiteY5" fmla="*/ 4549 h 181970"/>
              <a:gd name="connsiteX6" fmla="*/ 177421 w 614149"/>
              <a:gd name="connsiteY6" fmla="*/ 18197 h 181970"/>
              <a:gd name="connsiteX7" fmla="*/ 122830 w 614149"/>
              <a:gd name="connsiteY7" fmla="*/ 25021 h 181970"/>
              <a:gd name="connsiteX8" fmla="*/ 102358 w 614149"/>
              <a:gd name="connsiteY8" fmla="*/ 31845 h 181970"/>
              <a:gd name="connsiteX9" fmla="*/ 20471 w 614149"/>
              <a:gd name="connsiteY9" fmla="*/ 18197 h 181970"/>
              <a:gd name="connsiteX10" fmla="*/ 0 w 614149"/>
              <a:gd name="connsiteY10" fmla="*/ 38669 h 18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4149" h="181970">
                <a:moveTo>
                  <a:pt x="614149" y="181970"/>
                </a:moveTo>
                <a:cubicBezTo>
                  <a:pt x="595383" y="176852"/>
                  <a:pt x="576618" y="171734"/>
                  <a:pt x="559558" y="154674"/>
                </a:cubicBezTo>
                <a:cubicBezTo>
                  <a:pt x="542498" y="137614"/>
                  <a:pt x="525439" y="100083"/>
                  <a:pt x="511791" y="79612"/>
                </a:cubicBezTo>
                <a:cubicBezTo>
                  <a:pt x="498143" y="59141"/>
                  <a:pt x="500417" y="44355"/>
                  <a:pt x="477671" y="31845"/>
                </a:cubicBezTo>
                <a:cubicBezTo>
                  <a:pt x="454925" y="19335"/>
                  <a:pt x="416256" y="9098"/>
                  <a:pt x="375313" y="4549"/>
                </a:cubicBezTo>
                <a:cubicBezTo>
                  <a:pt x="334370" y="0"/>
                  <a:pt x="264994" y="2274"/>
                  <a:pt x="232012" y="4549"/>
                </a:cubicBezTo>
                <a:cubicBezTo>
                  <a:pt x="199030" y="6824"/>
                  <a:pt x="195618" y="14785"/>
                  <a:pt x="177421" y="18197"/>
                </a:cubicBezTo>
                <a:cubicBezTo>
                  <a:pt x="159224" y="21609"/>
                  <a:pt x="135341" y="22746"/>
                  <a:pt x="122830" y="25021"/>
                </a:cubicBezTo>
                <a:cubicBezTo>
                  <a:pt x="110320" y="27296"/>
                  <a:pt x="119418" y="32982"/>
                  <a:pt x="102358" y="31845"/>
                </a:cubicBezTo>
                <a:cubicBezTo>
                  <a:pt x="85298" y="30708"/>
                  <a:pt x="37531" y="17060"/>
                  <a:pt x="20471" y="18197"/>
                </a:cubicBezTo>
                <a:cubicBezTo>
                  <a:pt x="3411" y="19334"/>
                  <a:pt x="1705" y="29001"/>
                  <a:pt x="0" y="38669"/>
                </a:cubicBezTo>
              </a:path>
            </a:pathLst>
          </a:custGeom>
          <a:ln w="38100">
            <a:solidFill>
              <a:srgbClr val="409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 11"/>
          <p:cNvSpPr/>
          <p:nvPr/>
        </p:nvSpPr>
        <p:spPr>
          <a:xfrm>
            <a:off x="2899611" y="2235868"/>
            <a:ext cx="3278605" cy="527385"/>
          </a:xfrm>
          <a:custGeom>
            <a:avLst/>
            <a:gdLst>
              <a:gd name="connsiteX0" fmla="*/ 0 w 3278605"/>
              <a:gd name="connsiteY0" fmla="*/ 405064 h 527385"/>
              <a:gd name="connsiteX1" fmla="*/ 102268 w 3278605"/>
              <a:gd name="connsiteY1" fmla="*/ 399048 h 527385"/>
              <a:gd name="connsiteX2" fmla="*/ 156410 w 3278605"/>
              <a:gd name="connsiteY2" fmla="*/ 393032 h 527385"/>
              <a:gd name="connsiteX3" fmla="*/ 192505 w 3278605"/>
              <a:gd name="connsiteY3" fmla="*/ 399048 h 527385"/>
              <a:gd name="connsiteX4" fmla="*/ 228600 w 3278605"/>
              <a:gd name="connsiteY4" fmla="*/ 417095 h 527385"/>
              <a:gd name="connsiteX5" fmla="*/ 270710 w 3278605"/>
              <a:gd name="connsiteY5" fmla="*/ 417095 h 527385"/>
              <a:gd name="connsiteX6" fmla="*/ 306805 w 3278605"/>
              <a:gd name="connsiteY6" fmla="*/ 435143 h 527385"/>
              <a:gd name="connsiteX7" fmla="*/ 378994 w 3278605"/>
              <a:gd name="connsiteY7" fmla="*/ 453190 h 527385"/>
              <a:gd name="connsiteX8" fmla="*/ 487278 w 3278605"/>
              <a:gd name="connsiteY8" fmla="*/ 489285 h 527385"/>
              <a:gd name="connsiteX9" fmla="*/ 589547 w 3278605"/>
              <a:gd name="connsiteY9" fmla="*/ 513348 h 527385"/>
              <a:gd name="connsiteX10" fmla="*/ 715878 w 3278605"/>
              <a:gd name="connsiteY10" fmla="*/ 405064 h 527385"/>
              <a:gd name="connsiteX11" fmla="*/ 830178 w 3278605"/>
              <a:gd name="connsiteY11" fmla="*/ 350921 h 527385"/>
              <a:gd name="connsiteX12" fmla="*/ 986589 w 3278605"/>
              <a:gd name="connsiteY12" fmla="*/ 405064 h 527385"/>
              <a:gd name="connsiteX13" fmla="*/ 1106905 w 3278605"/>
              <a:gd name="connsiteY13" fmla="*/ 393032 h 527385"/>
              <a:gd name="connsiteX14" fmla="*/ 1179094 w 3278605"/>
              <a:gd name="connsiteY14" fmla="*/ 356937 h 527385"/>
              <a:gd name="connsiteX15" fmla="*/ 1233236 w 3278605"/>
              <a:gd name="connsiteY15" fmla="*/ 344906 h 527385"/>
              <a:gd name="connsiteX16" fmla="*/ 1335505 w 3278605"/>
              <a:gd name="connsiteY16" fmla="*/ 320843 h 527385"/>
              <a:gd name="connsiteX17" fmla="*/ 1431757 w 3278605"/>
              <a:gd name="connsiteY17" fmla="*/ 140369 h 527385"/>
              <a:gd name="connsiteX18" fmla="*/ 1630278 w 3278605"/>
              <a:gd name="connsiteY18" fmla="*/ 86227 h 527385"/>
              <a:gd name="connsiteX19" fmla="*/ 1714500 w 3278605"/>
              <a:gd name="connsiteY19" fmla="*/ 122321 h 527385"/>
              <a:gd name="connsiteX20" fmla="*/ 1786689 w 3278605"/>
              <a:gd name="connsiteY20" fmla="*/ 200527 h 527385"/>
              <a:gd name="connsiteX21" fmla="*/ 1846847 w 3278605"/>
              <a:gd name="connsiteY21" fmla="*/ 206543 h 527385"/>
              <a:gd name="connsiteX22" fmla="*/ 1937084 w 3278605"/>
              <a:gd name="connsiteY22" fmla="*/ 206543 h 527385"/>
              <a:gd name="connsiteX23" fmla="*/ 2111542 w 3278605"/>
              <a:gd name="connsiteY23" fmla="*/ 98258 h 527385"/>
              <a:gd name="connsiteX24" fmla="*/ 2201778 w 3278605"/>
              <a:gd name="connsiteY24" fmla="*/ 80211 h 527385"/>
              <a:gd name="connsiteX25" fmla="*/ 2304047 w 3278605"/>
              <a:gd name="connsiteY25" fmla="*/ 116306 h 527385"/>
              <a:gd name="connsiteX26" fmla="*/ 2370221 w 3278605"/>
              <a:gd name="connsiteY26" fmla="*/ 128337 h 527385"/>
              <a:gd name="connsiteX27" fmla="*/ 2466473 w 3278605"/>
              <a:gd name="connsiteY27" fmla="*/ 14037 h 527385"/>
              <a:gd name="connsiteX28" fmla="*/ 2562726 w 3278605"/>
              <a:gd name="connsiteY28" fmla="*/ 44116 h 527385"/>
              <a:gd name="connsiteX29" fmla="*/ 2689057 w 3278605"/>
              <a:gd name="connsiteY29" fmla="*/ 38100 h 527385"/>
              <a:gd name="connsiteX30" fmla="*/ 2749215 w 3278605"/>
              <a:gd name="connsiteY30" fmla="*/ 26069 h 527385"/>
              <a:gd name="connsiteX31" fmla="*/ 2815389 w 3278605"/>
              <a:gd name="connsiteY31" fmla="*/ 26069 h 527385"/>
              <a:gd name="connsiteX32" fmla="*/ 2893594 w 3278605"/>
              <a:gd name="connsiteY32" fmla="*/ 158416 h 527385"/>
              <a:gd name="connsiteX33" fmla="*/ 2983831 w 3278605"/>
              <a:gd name="connsiteY33" fmla="*/ 182479 h 527385"/>
              <a:gd name="connsiteX34" fmla="*/ 3188368 w 3278605"/>
              <a:gd name="connsiteY34" fmla="*/ 158416 h 527385"/>
              <a:gd name="connsiteX35" fmla="*/ 3278605 w 3278605"/>
              <a:gd name="connsiteY35" fmla="*/ 146385 h 52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278605" h="527385">
                <a:moveTo>
                  <a:pt x="0" y="405064"/>
                </a:moveTo>
                <a:lnTo>
                  <a:pt x="102268" y="399048"/>
                </a:lnTo>
                <a:cubicBezTo>
                  <a:pt x="128336" y="397043"/>
                  <a:pt x="141371" y="393032"/>
                  <a:pt x="156410" y="393032"/>
                </a:cubicBezTo>
                <a:cubicBezTo>
                  <a:pt x="171449" y="393032"/>
                  <a:pt x="180473" y="395038"/>
                  <a:pt x="192505" y="399048"/>
                </a:cubicBezTo>
                <a:cubicBezTo>
                  <a:pt x="204537" y="403059"/>
                  <a:pt x="215566" y="414087"/>
                  <a:pt x="228600" y="417095"/>
                </a:cubicBezTo>
                <a:cubicBezTo>
                  <a:pt x="241634" y="420103"/>
                  <a:pt x="257676" y="414087"/>
                  <a:pt x="270710" y="417095"/>
                </a:cubicBezTo>
                <a:cubicBezTo>
                  <a:pt x="283744" y="420103"/>
                  <a:pt x="288758" y="429127"/>
                  <a:pt x="306805" y="435143"/>
                </a:cubicBezTo>
                <a:cubicBezTo>
                  <a:pt x="324852" y="441159"/>
                  <a:pt x="348915" y="444166"/>
                  <a:pt x="378994" y="453190"/>
                </a:cubicBezTo>
                <a:cubicBezTo>
                  <a:pt x="409073" y="462214"/>
                  <a:pt x="452186" y="479259"/>
                  <a:pt x="487278" y="489285"/>
                </a:cubicBezTo>
                <a:cubicBezTo>
                  <a:pt x="522370" y="499311"/>
                  <a:pt x="551447" y="527385"/>
                  <a:pt x="589547" y="513348"/>
                </a:cubicBezTo>
                <a:cubicBezTo>
                  <a:pt x="627647" y="499311"/>
                  <a:pt x="675773" y="432135"/>
                  <a:pt x="715878" y="405064"/>
                </a:cubicBezTo>
                <a:cubicBezTo>
                  <a:pt x="755983" y="377993"/>
                  <a:pt x="785060" y="350921"/>
                  <a:pt x="830178" y="350921"/>
                </a:cubicBezTo>
                <a:cubicBezTo>
                  <a:pt x="875296" y="350921"/>
                  <a:pt x="940468" y="398046"/>
                  <a:pt x="986589" y="405064"/>
                </a:cubicBezTo>
                <a:cubicBezTo>
                  <a:pt x="1032710" y="412082"/>
                  <a:pt x="1074821" y="401053"/>
                  <a:pt x="1106905" y="393032"/>
                </a:cubicBezTo>
                <a:cubicBezTo>
                  <a:pt x="1138989" y="385011"/>
                  <a:pt x="1158039" y="364958"/>
                  <a:pt x="1179094" y="356937"/>
                </a:cubicBezTo>
                <a:cubicBezTo>
                  <a:pt x="1200149" y="348916"/>
                  <a:pt x="1233236" y="344906"/>
                  <a:pt x="1233236" y="344906"/>
                </a:cubicBezTo>
                <a:cubicBezTo>
                  <a:pt x="1259305" y="338890"/>
                  <a:pt x="1302418" y="354932"/>
                  <a:pt x="1335505" y="320843"/>
                </a:cubicBezTo>
                <a:cubicBezTo>
                  <a:pt x="1368592" y="286754"/>
                  <a:pt x="1382628" y="179472"/>
                  <a:pt x="1431757" y="140369"/>
                </a:cubicBezTo>
                <a:cubicBezTo>
                  <a:pt x="1480886" y="101266"/>
                  <a:pt x="1583154" y="89235"/>
                  <a:pt x="1630278" y="86227"/>
                </a:cubicBezTo>
                <a:cubicBezTo>
                  <a:pt x="1677402" y="83219"/>
                  <a:pt x="1688432" y="103271"/>
                  <a:pt x="1714500" y="122321"/>
                </a:cubicBezTo>
                <a:cubicBezTo>
                  <a:pt x="1740568" y="141371"/>
                  <a:pt x="1764631" y="186490"/>
                  <a:pt x="1786689" y="200527"/>
                </a:cubicBezTo>
                <a:cubicBezTo>
                  <a:pt x="1808747" y="214564"/>
                  <a:pt x="1821781" y="205540"/>
                  <a:pt x="1846847" y="206543"/>
                </a:cubicBezTo>
                <a:cubicBezTo>
                  <a:pt x="1871913" y="207546"/>
                  <a:pt x="1892968" y="224590"/>
                  <a:pt x="1937084" y="206543"/>
                </a:cubicBezTo>
                <a:cubicBezTo>
                  <a:pt x="1981200" y="188496"/>
                  <a:pt x="2067426" y="119313"/>
                  <a:pt x="2111542" y="98258"/>
                </a:cubicBezTo>
                <a:cubicBezTo>
                  <a:pt x="2155658" y="77203"/>
                  <a:pt x="2169694" y="77203"/>
                  <a:pt x="2201778" y="80211"/>
                </a:cubicBezTo>
                <a:cubicBezTo>
                  <a:pt x="2233862" y="83219"/>
                  <a:pt x="2275973" y="108285"/>
                  <a:pt x="2304047" y="116306"/>
                </a:cubicBezTo>
                <a:cubicBezTo>
                  <a:pt x="2332121" y="124327"/>
                  <a:pt x="2343150" y="145382"/>
                  <a:pt x="2370221" y="128337"/>
                </a:cubicBezTo>
                <a:cubicBezTo>
                  <a:pt x="2397292" y="111292"/>
                  <a:pt x="2434389" y="28074"/>
                  <a:pt x="2466473" y="14037"/>
                </a:cubicBezTo>
                <a:cubicBezTo>
                  <a:pt x="2498557" y="0"/>
                  <a:pt x="2525629" y="40105"/>
                  <a:pt x="2562726" y="44116"/>
                </a:cubicBezTo>
                <a:cubicBezTo>
                  <a:pt x="2599823" y="48127"/>
                  <a:pt x="2657976" y="41108"/>
                  <a:pt x="2689057" y="38100"/>
                </a:cubicBezTo>
                <a:cubicBezTo>
                  <a:pt x="2720138" y="35092"/>
                  <a:pt x="2728160" y="28074"/>
                  <a:pt x="2749215" y="26069"/>
                </a:cubicBezTo>
                <a:cubicBezTo>
                  <a:pt x="2770270" y="24064"/>
                  <a:pt x="2791326" y="4011"/>
                  <a:pt x="2815389" y="26069"/>
                </a:cubicBezTo>
                <a:cubicBezTo>
                  <a:pt x="2839452" y="48127"/>
                  <a:pt x="2865520" y="132348"/>
                  <a:pt x="2893594" y="158416"/>
                </a:cubicBezTo>
                <a:cubicBezTo>
                  <a:pt x="2921668" y="184484"/>
                  <a:pt x="2934702" y="182479"/>
                  <a:pt x="2983831" y="182479"/>
                </a:cubicBezTo>
                <a:cubicBezTo>
                  <a:pt x="3032960" y="182479"/>
                  <a:pt x="3139239" y="164432"/>
                  <a:pt x="3188368" y="158416"/>
                </a:cubicBezTo>
                <a:cubicBezTo>
                  <a:pt x="3237497" y="152400"/>
                  <a:pt x="3258051" y="149392"/>
                  <a:pt x="3278605" y="146385"/>
                </a:cubicBezTo>
              </a:path>
            </a:pathLst>
          </a:custGeom>
          <a:ln w="38100">
            <a:solidFill>
              <a:srgbClr val="409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3" descr="C:\Users\ska\Desktop\fragment3.jpg">
            <a:extLst>
              <a:ext uri="{FF2B5EF4-FFF2-40B4-BE49-F238E27FC236}">
                <a16:creationId xmlns:a16="http://schemas.microsoft.com/office/drawing/2014/main" id="{6DDFABDF-5188-4474-BE1F-442F93B5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754927" y="97608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 descr="Семья с мальчиком">
            <a:extLst>
              <a:ext uri="{FF2B5EF4-FFF2-40B4-BE49-F238E27FC236}">
                <a16:creationId xmlns:a16="http://schemas.microsoft.com/office/drawing/2014/main" id="{9D97B103-ED5F-4DC6-8C8D-C5A7E5BD3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1816" y="124433"/>
            <a:ext cx="313184" cy="313184"/>
          </a:xfrm>
          <a:prstGeom prst="rect">
            <a:avLst/>
          </a:prstGeom>
        </p:spPr>
      </p:pic>
      <p:pic>
        <p:nvPicPr>
          <p:cNvPr id="10" name="Picture 4" descr="C:\Users\ska\Desktop\logo_ehpr.png">
            <a:extLst>
              <a:ext uri="{FF2B5EF4-FFF2-40B4-BE49-F238E27FC236}">
                <a16:creationId xmlns:a16="http://schemas.microsoft.com/office/drawing/2014/main" id="{4C3237A1-951A-468F-A695-5FE1E16AC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44869" y="168322"/>
            <a:ext cx="231190" cy="233779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9AA34E-C47B-428A-A23C-0E6D76FE5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45" y="4227733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2021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2023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2022 год.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95486"/>
            <a:ext cx="7344816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«ВЫШНИЙ-ВОЛОЧЕК-БЕЖЕЦК-СОНКОВО»</a:t>
            </a:r>
            <a:b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-ЛЕСНОЕ-ПЕСТОВО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14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32914" t="43624" r="18747" b="7037"/>
          <a:stretch>
            <a:fillRect/>
          </a:stretch>
        </p:blipFill>
        <p:spPr bwMode="auto">
          <a:xfrm>
            <a:off x="1167627" y="881353"/>
            <a:ext cx="7587300" cy="4088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олилиния 9"/>
          <p:cNvSpPr/>
          <p:nvPr/>
        </p:nvSpPr>
        <p:spPr>
          <a:xfrm>
            <a:off x="4355976" y="1203598"/>
            <a:ext cx="720080" cy="2013045"/>
          </a:xfrm>
          <a:custGeom>
            <a:avLst/>
            <a:gdLst>
              <a:gd name="connsiteX0" fmla="*/ 291152 w 557283"/>
              <a:gd name="connsiteY0" fmla="*/ 0 h 2013045"/>
              <a:gd name="connsiteX1" fmla="*/ 297976 w 557283"/>
              <a:gd name="connsiteY1" fmla="*/ 177421 h 2013045"/>
              <a:gd name="connsiteX2" fmla="*/ 297976 w 557283"/>
              <a:gd name="connsiteY2" fmla="*/ 252484 h 2013045"/>
              <a:gd name="connsiteX3" fmla="*/ 229737 w 557283"/>
              <a:gd name="connsiteY3" fmla="*/ 313899 h 2013045"/>
              <a:gd name="connsiteX4" fmla="*/ 175146 w 557283"/>
              <a:gd name="connsiteY4" fmla="*/ 382137 h 2013045"/>
              <a:gd name="connsiteX5" fmla="*/ 113731 w 557283"/>
              <a:gd name="connsiteY5" fmla="*/ 457200 h 2013045"/>
              <a:gd name="connsiteX6" fmla="*/ 127379 w 557283"/>
              <a:gd name="connsiteY6" fmla="*/ 573206 h 2013045"/>
              <a:gd name="connsiteX7" fmla="*/ 161498 w 557283"/>
              <a:gd name="connsiteY7" fmla="*/ 675564 h 2013045"/>
              <a:gd name="connsiteX8" fmla="*/ 161498 w 557283"/>
              <a:gd name="connsiteY8" fmla="*/ 736979 h 2013045"/>
              <a:gd name="connsiteX9" fmla="*/ 106907 w 557283"/>
              <a:gd name="connsiteY9" fmla="*/ 791570 h 2013045"/>
              <a:gd name="connsiteX10" fmla="*/ 106907 w 557283"/>
              <a:gd name="connsiteY10" fmla="*/ 859809 h 2013045"/>
              <a:gd name="connsiteX11" fmla="*/ 93260 w 557283"/>
              <a:gd name="connsiteY11" fmla="*/ 900752 h 2013045"/>
              <a:gd name="connsiteX12" fmla="*/ 38669 w 557283"/>
              <a:gd name="connsiteY12" fmla="*/ 934872 h 2013045"/>
              <a:gd name="connsiteX13" fmla="*/ 52316 w 557283"/>
              <a:gd name="connsiteY13" fmla="*/ 989463 h 2013045"/>
              <a:gd name="connsiteX14" fmla="*/ 59140 w 557283"/>
              <a:gd name="connsiteY14" fmla="*/ 1037230 h 2013045"/>
              <a:gd name="connsiteX15" fmla="*/ 31845 w 557283"/>
              <a:gd name="connsiteY15" fmla="*/ 1105469 h 2013045"/>
              <a:gd name="connsiteX16" fmla="*/ 4549 w 557283"/>
              <a:gd name="connsiteY16" fmla="*/ 1180532 h 2013045"/>
              <a:gd name="connsiteX17" fmla="*/ 4549 w 557283"/>
              <a:gd name="connsiteY17" fmla="*/ 1296537 h 2013045"/>
              <a:gd name="connsiteX18" fmla="*/ 4549 w 557283"/>
              <a:gd name="connsiteY18" fmla="*/ 1378424 h 2013045"/>
              <a:gd name="connsiteX19" fmla="*/ 31845 w 557283"/>
              <a:gd name="connsiteY19" fmla="*/ 1508078 h 2013045"/>
              <a:gd name="connsiteX20" fmla="*/ 79612 w 557283"/>
              <a:gd name="connsiteY20" fmla="*/ 1624084 h 2013045"/>
              <a:gd name="connsiteX21" fmla="*/ 147851 w 557283"/>
              <a:gd name="connsiteY21" fmla="*/ 1671851 h 2013045"/>
              <a:gd name="connsiteX22" fmla="*/ 202442 w 557283"/>
              <a:gd name="connsiteY22" fmla="*/ 1671851 h 2013045"/>
              <a:gd name="connsiteX23" fmla="*/ 263857 w 557283"/>
              <a:gd name="connsiteY23" fmla="*/ 1787857 h 2013045"/>
              <a:gd name="connsiteX24" fmla="*/ 345743 w 557283"/>
              <a:gd name="connsiteY24" fmla="*/ 1808329 h 2013045"/>
              <a:gd name="connsiteX25" fmla="*/ 441277 w 557283"/>
              <a:gd name="connsiteY25" fmla="*/ 1842448 h 2013045"/>
              <a:gd name="connsiteX26" fmla="*/ 482221 w 557283"/>
              <a:gd name="connsiteY26" fmla="*/ 1876567 h 2013045"/>
              <a:gd name="connsiteX27" fmla="*/ 557283 w 557283"/>
              <a:gd name="connsiteY27" fmla="*/ 2013045 h 201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7283" h="2013045">
                <a:moveTo>
                  <a:pt x="291152" y="0"/>
                </a:moveTo>
                <a:cubicBezTo>
                  <a:pt x="293995" y="67670"/>
                  <a:pt x="296839" y="135340"/>
                  <a:pt x="297976" y="177421"/>
                </a:cubicBezTo>
                <a:cubicBezTo>
                  <a:pt x="299113" y="219502"/>
                  <a:pt x="309349" y="229738"/>
                  <a:pt x="297976" y="252484"/>
                </a:cubicBezTo>
                <a:cubicBezTo>
                  <a:pt x="286603" y="275230"/>
                  <a:pt x="250209" y="292290"/>
                  <a:pt x="229737" y="313899"/>
                </a:cubicBezTo>
                <a:cubicBezTo>
                  <a:pt x="209265" y="335508"/>
                  <a:pt x="194480" y="358254"/>
                  <a:pt x="175146" y="382137"/>
                </a:cubicBezTo>
                <a:cubicBezTo>
                  <a:pt x="155812" y="406020"/>
                  <a:pt x="121692" y="425355"/>
                  <a:pt x="113731" y="457200"/>
                </a:cubicBezTo>
                <a:cubicBezTo>
                  <a:pt x="105770" y="489045"/>
                  <a:pt x="119418" y="536812"/>
                  <a:pt x="127379" y="573206"/>
                </a:cubicBezTo>
                <a:cubicBezTo>
                  <a:pt x="135340" y="609600"/>
                  <a:pt x="155812" y="648269"/>
                  <a:pt x="161498" y="675564"/>
                </a:cubicBezTo>
                <a:cubicBezTo>
                  <a:pt x="167184" y="702859"/>
                  <a:pt x="170596" y="717645"/>
                  <a:pt x="161498" y="736979"/>
                </a:cubicBezTo>
                <a:cubicBezTo>
                  <a:pt x="152400" y="756313"/>
                  <a:pt x="116005" y="771098"/>
                  <a:pt x="106907" y="791570"/>
                </a:cubicBezTo>
                <a:cubicBezTo>
                  <a:pt x="97809" y="812042"/>
                  <a:pt x="109182" y="841612"/>
                  <a:pt x="106907" y="859809"/>
                </a:cubicBezTo>
                <a:cubicBezTo>
                  <a:pt x="104633" y="878006"/>
                  <a:pt x="104633" y="888241"/>
                  <a:pt x="93260" y="900752"/>
                </a:cubicBezTo>
                <a:cubicBezTo>
                  <a:pt x="81887" y="913263"/>
                  <a:pt x="45493" y="920087"/>
                  <a:pt x="38669" y="934872"/>
                </a:cubicBezTo>
                <a:cubicBezTo>
                  <a:pt x="31845" y="949657"/>
                  <a:pt x="48904" y="972403"/>
                  <a:pt x="52316" y="989463"/>
                </a:cubicBezTo>
                <a:cubicBezTo>
                  <a:pt x="55728" y="1006523"/>
                  <a:pt x="62552" y="1017896"/>
                  <a:pt x="59140" y="1037230"/>
                </a:cubicBezTo>
                <a:cubicBezTo>
                  <a:pt x="55728" y="1056564"/>
                  <a:pt x="40944" y="1081585"/>
                  <a:pt x="31845" y="1105469"/>
                </a:cubicBezTo>
                <a:cubicBezTo>
                  <a:pt x="22747" y="1129353"/>
                  <a:pt x="9098" y="1148687"/>
                  <a:pt x="4549" y="1180532"/>
                </a:cubicBezTo>
                <a:cubicBezTo>
                  <a:pt x="0" y="1212377"/>
                  <a:pt x="4549" y="1296537"/>
                  <a:pt x="4549" y="1296537"/>
                </a:cubicBezTo>
                <a:cubicBezTo>
                  <a:pt x="4549" y="1329519"/>
                  <a:pt x="0" y="1343167"/>
                  <a:pt x="4549" y="1378424"/>
                </a:cubicBezTo>
                <a:cubicBezTo>
                  <a:pt x="9098" y="1413681"/>
                  <a:pt x="19335" y="1467135"/>
                  <a:pt x="31845" y="1508078"/>
                </a:cubicBezTo>
                <a:cubicBezTo>
                  <a:pt x="44355" y="1549021"/>
                  <a:pt x="60278" y="1596789"/>
                  <a:pt x="79612" y="1624084"/>
                </a:cubicBezTo>
                <a:cubicBezTo>
                  <a:pt x="98946" y="1651380"/>
                  <a:pt x="127379" y="1663890"/>
                  <a:pt x="147851" y="1671851"/>
                </a:cubicBezTo>
                <a:cubicBezTo>
                  <a:pt x="168323" y="1679812"/>
                  <a:pt x="183108" y="1652517"/>
                  <a:pt x="202442" y="1671851"/>
                </a:cubicBezTo>
                <a:cubicBezTo>
                  <a:pt x="221776" y="1691185"/>
                  <a:pt x="239974" y="1765111"/>
                  <a:pt x="263857" y="1787857"/>
                </a:cubicBezTo>
                <a:cubicBezTo>
                  <a:pt x="287740" y="1810603"/>
                  <a:pt x="316173" y="1799230"/>
                  <a:pt x="345743" y="1808329"/>
                </a:cubicBezTo>
                <a:cubicBezTo>
                  <a:pt x="375313" y="1817428"/>
                  <a:pt x="418531" y="1831075"/>
                  <a:pt x="441277" y="1842448"/>
                </a:cubicBezTo>
                <a:cubicBezTo>
                  <a:pt x="464023" y="1853821"/>
                  <a:pt x="462887" y="1848134"/>
                  <a:pt x="482221" y="1876567"/>
                </a:cubicBezTo>
                <a:cubicBezTo>
                  <a:pt x="501555" y="1905000"/>
                  <a:pt x="543635" y="1989161"/>
                  <a:pt x="557283" y="2013045"/>
                </a:cubicBezTo>
              </a:path>
            </a:pathLst>
          </a:custGeom>
          <a:ln w="38100">
            <a:solidFill>
              <a:srgbClr val="409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3" descr="C:\Users\ska\Desktop\fragment3.jpg">
            <a:extLst>
              <a:ext uri="{FF2B5EF4-FFF2-40B4-BE49-F238E27FC236}">
                <a16:creationId xmlns:a16="http://schemas.microsoft.com/office/drawing/2014/main" id="{47C0AB0F-F78C-4E96-8527-C98D74928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754927" y="97608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 descr="Семья с мальчиком">
            <a:extLst>
              <a:ext uri="{FF2B5EF4-FFF2-40B4-BE49-F238E27FC236}">
                <a16:creationId xmlns:a16="http://schemas.microsoft.com/office/drawing/2014/main" id="{EF602DFE-42A6-4753-A1AE-222BA2E0AD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7856" y="120543"/>
            <a:ext cx="313184" cy="313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16CBF7-83BA-4634-AC16-6A48964BA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145" y="4227733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2021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2023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2022 год.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95486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ТОРЖОК-РАМЕНЬЕ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15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 l="13746" t="27623" r="19580" b="15038"/>
          <a:stretch>
            <a:fillRect/>
          </a:stretch>
        </p:blipFill>
        <p:spPr bwMode="auto">
          <a:xfrm>
            <a:off x="1115616" y="843558"/>
            <a:ext cx="7272808" cy="3909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олилиния 6"/>
          <p:cNvSpPr/>
          <p:nvPr/>
        </p:nvSpPr>
        <p:spPr>
          <a:xfrm>
            <a:off x="4168254" y="1758287"/>
            <a:ext cx="1236259" cy="2417928"/>
          </a:xfrm>
          <a:custGeom>
            <a:avLst/>
            <a:gdLst>
              <a:gd name="connsiteX0" fmla="*/ 1236259 w 1236259"/>
              <a:gd name="connsiteY0" fmla="*/ 2417928 h 2417928"/>
              <a:gd name="connsiteX1" fmla="*/ 1215788 w 1236259"/>
              <a:gd name="connsiteY1" fmla="*/ 2301922 h 2417928"/>
              <a:gd name="connsiteX2" fmla="*/ 1168021 w 1236259"/>
              <a:gd name="connsiteY2" fmla="*/ 2213212 h 2417928"/>
              <a:gd name="connsiteX3" fmla="*/ 1168021 w 1236259"/>
              <a:gd name="connsiteY3" fmla="*/ 2144973 h 2417928"/>
              <a:gd name="connsiteX4" fmla="*/ 1052015 w 1236259"/>
              <a:gd name="connsiteY4" fmla="*/ 1974376 h 2417928"/>
              <a:gd name="connsiteX5" fmla="*/ 976952 w 1236259"/>
              <a:gd name="connsiteY5" fmla="*/ 1790131 h 2417928"/>
              <a:gd name="connsiteX6" fmla="*/ 976952 w 1236259"/>
              <a:gd name="connsiteY6" fmla="*/ 1660477 h 2417928"/>
              <a:gd name="connsiteX7" fmla="*/ 970128 w 1236259"/>
              <a:gd name="connsiteY7" fmla="*/ 1469409 h 2417928"/>
              <a:gd name="connsiteX8" fmla="*/ 881418 w 1236259"/>
              <a:gd name="connsiteY8" fmla="*/ 1312459 h 2417928"/>
              <a:gd name="connsiteX9" fmla="*/ 792707 w 1236259"/>
              <a:gd name="connsiteY9" fmla="*/ 1189629 h 2417928"/>
              <a:gd name="connsiteX10" fmla="*/ 690349 w 1236259"/>
              <a:gd name="connsiteY10" fmla="*/ 1128214 h 2417928"/>
              <a:gd name="connsiteX11" fmla="*/ 581167 w 1236259"/>
              <a:gd name="connsiteY11" fmla="*/ 1059976 h 2417928"/>
              <a:gd name="connsiteX12" fmla="*/ 526576 w 1236259"/>
              <a:gd name="connsiteY12" fmla="*/ 978089 h 2417928"/>
              <a:gd name="connsiteX13" fmla="*/ 417394 w 1236259"/>
              <a:gd name="connsiteY13" fmla="*/ 909850 h 2417928"/>
              <a:gd name="connsiteX14" fmla="*/ 308212 w 1236259"/>
              <a:gd name="connsiteY14" fmla="*/ 862083 h 2417928"/>
              <a:gd name="connsiteX15" fmla="*/ 137615 w 1236259"/>
              <a:gd name="connsiteY15" fmla="*/ 561832 h 2417928"/>
              <a:gd name="connsiteX16" fmla="*/ 110319 w 1236259"/>
              <a:gd name="connsiteY16" fmla="*/ 363940 h 2417928"/>
              <a:gd name="connsiteX17" fmla="*/ 89847 w 1236259"/>
              <a:gd name="connsiteY17" fmla="*/ 275229 h 2417928"/>
              <a:gd name="connsiteX18" fmla="*/ 21609 w 1236259"/>
              <a:gd name="connsiteY18" fmla="*/ 186519 h 2417928"/>
              <a:gd name="connsiteX19" fmla="*/ 1137 w 1236259"/>
              <a:gd name="connsiteY19" fmla="*/ 29570 h 2417928"/>
              <a:gd name="connsiteX20" fmla="*/ 14785 w 1236259"/>
              <a:gd name="connsiteY20" fmla="*/ 9098 h 241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36259" h="2417928">
                <a:moveTo>
                  <a:pt x="1236259" y="2417928"/>
                </a:moveTo>
                <a:cubicBezTo>
                  <a:pt x="1231710" y="2376984"/>
                  <a:pt x="1227161" y="2336041"/>
                  <a:pt x="1215788" y="2301922"/>
                </a:cubicBezTo>
                <a:cubicBezTo>
                  <a:pt x="1204415" y="2267803"/>
                  <a:pt x="1175982" y="2239370"/>
                  <a:pt x="1168021" y="2213212"/>
                </a:cubicBezTo>
                <a:cubicBezTo>
                  <a:pt x="1160060" y="2187054"/>
                  <a:pt x="1187355" y="2184779"/>
                  <a:pt x="1168021" y="2144973"/>
                </a:cubicBezTo>
                <a:cubicBezTo>
                  <a:pt x="1148687" y="2105167"/>
                  <a:pt x="1083860" y="2033516"/>
                  <a:pt x="1052015" y="1974376"/>
                </a:cubicBezTo>
                <a:cubicBezTo>
                  <a:pt x="1020170" y="1915236"/>
                  <a:pt x="989462" y="1842447"/>
                  <a:pt x="976952" y="1790131"/>
                </a:cubicBezTo>
                <a:cubicBezTo>
                  <a:pt x="964442" y="1737815"/>
                  <a:pt x="978089" y="1713931"/>
                  <a:pt x="976952" y="1660477"/>
                </a:cubicBezTo>
                <a:cubicBezTo>
                  <a:pt x="975815" y="1607023"/>
                  <a:pt x="986050" y="1527412"/>
                  <a:pt x="970128" y="1469409"/>
                </a:cubicBezTo>
                <a:cubicBezTo>
                  <a:pt x="954206" y="1411406"/>
                  <a:pt x="910988" y="1359089"/>
                  <a:pt x="881418" y="1312459"/>
                </a:cubicBezTo>
                <a:cubicBezTo>
                  <a:pt x="851848" y="1265829"/>
                  <a:pt x="824552" y="1220337"/>
                  <a:pt x="792707" y="1189629"/>
                </a:cubicBezTo>
                <a:cubicBezTo>
                  <a:pt x="760862" y="1158921"/>
                  <a:pt x="725606" y="1149823"/>
                  <a:pt x="690349" y="1128214"/>
                </a:cubicBezTo>
                <a:cubicBezTo>
                  <a:pt x="655092" y="1106605"/>
                  <a:pt x="608462" y="1084997"/>
                  <a:pt x="581167" y="1059976"/>
                </a:cubicBezTo>
                <a:cubicBezTo>
                  <a:pt x="553872" y="1034955"/>
                  <a:pt x="553871" y="1003110"/>
                  <a:pt x="526576" y="978089"/>
                </a:cubicBezTo>
                <a:cubicBezTo>
                  <a:pt x="499281" y="953068"/>
                  <a:pt x="453788" y="929184"/>
                  <a:pt x="417394" y="909850"/>
                </a:cubicBezTo>
                <a:cubicBezTo>
                  <a:pt x="381000" y="890516"/>
                  <a:pt x="354842" y="920086"/>
                  <a:pt x="308212" y="862083"/>
                </a:cubicBezTo>
                <a:cubicBezTo>
                  <a:pt x="261582" y="804080"/>
                  <a:pt x="170597" y="644856"/>
                  <a:pt x="137615" y="561832"/>
                </a:cubicBezTo>
                <a:cubicBezTo>
                  <a:pt x="104633" y="478808"/>
                  <a:pt x="118280" y="411707"/>
                  <a:pt x="110319" y="363940"/>
                </a:cubicBezTo>
                <a:cubicBezTo>
                  <a:pt x="102358" y="316173"/>
                  <a:pt x="104632" y="304799"/>
                  <a:pt x="89847" y="275229"/>
                </a:cubicBezTo>
                <a:cubicBezTo>
                  <a:pt x="75062" y="245659"/>
                  <a:pt x="36394" y="227462"/>
                  <a:pt x="21609" y="186519"/>
                </a:cubicBezTo>
                <a:cubicBezTo>
                  <a:pt x="6824" y="145576"/>
                  <a:pt x="2274" y="59140"/>
                  <a:pt x="1137" y="29570"/>
                </a:cubicBezTo>
                <a:cubicBezTo>
                  <a:pt x="0" y="0"/>
                  <a:pt x="14785" y="9098"/>
                  <a:pt x="14785" y="9098"/>
                </a:cubicBezTo>
              </a:path>
            </a:pathLst>
          </a:custGeom>
          <a:ln w="38100">
            <a:solidFill>
              <a:srgbClr val="409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7EB4F-A032-4833-8166-5BE3EEC5E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843558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2022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2023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2022 год.</a:t>
            </a:r>
          </a:p>
        </p:txBody>
      </p:sp>
      <p:pic>
        <p:nvPicPr>
          <p:cNvPr id="9" name="Picture 3" descr="C:\Users\ska\Desktop\fragment3.jpg">
            <a:extLst>
              <a:ext uri="{FF2B5EF4-FFF2-40B4-BE49-F238E27FC236}">
                <a16:creationId xmlns:a16="http://schemas.microsoft.com/office/drawing/2014/main" id="{37A4E9F1-D2C9-4B8D-8AA6-E18C6940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754927" y="97608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 descr="Семья с мальчиком">
            <a:extLst>
              <a:ext uri="{FF2B5EF4-FFF2-40B4-BE49-F238E27FC236}">
                <a16:creationId xmlns:a16="http://schemas.microsoft.com/office/drawing/2014/main" id="{BD204D74-1DC7-490E-8C7F-6EDDA7F4A7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7856" y="120543"/>
            <a:ext cx="313184" cy="3131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«МОСКВА – РИГА» - АЛЕКСАНДРОВКА – ГРАНИЦА МОСКОВСКОЙ ОБЛАСТИ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16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27665" t="28110" r="6328" b="9069"/>
          <a:stretch>
            <a:fillRect/>
          </a:stretch>
        </p:blipFill>
        <p:spPr bwMode="auto">
          <a:xfrm>
            <a:off x="971600" y="917184"/>
            <a:ext cx="777686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ska\Desktop\fragment3.jpg">
            <a:extLst>
              <a:ext uri="{FF2B5EF4-FFF2-40B4-BE49-F238E27FC236}">
                <a16:creationId xmlns:a16="http://schemas.microsoft.com/office/drawing/2014/main" id="{1E0DBDC3-214A-40E2-9AD5-012F3D74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754927" y="97608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 descr="Семья с мальчиком">
            <a:extLst>
              <a:ext uri="{FF2B5EF4-FFF2-40B4-BE49-F238E27FC236}">
                <a16:creationId xmlns:a16="http://schemas.microsoft.com/office/drawing/2014/main" id="{99EA1BA2-6E3B-4A0C-91F8-8475CCB78D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1816" y="124433"/>
            <a:ext cx="313184" cy="313184"/>
          </a:xfrm>
          <a:prstGeom prst="rect">
            <a:avLst/>
          </a:prstGeom>
        </p:spPr>
      </p:pic>
      <p:pic>
        <p:nvPicPr>
          <p:cNvPr id="8" name="Picture 4" descr="C:\Users\ska\Desktop\logo_ehpr.png">
            <a:extLst>
              <a:ext uri="{FF2B5EF4-FFF2-40B4-BE49-F238E27FC236}">
                <a16:creationId xmlns:a16="http://schemas.microsoft.com/office/drawing/2014/main" id="{AC6F8177-BFFF-44C3-B521-A47691EEB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44869" y="168322"/>
            <a:ext cx="231190" cy="233779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61C547-9F5F-4174-A609-3EEE8B0CE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925170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2021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2023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2022 год.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95486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«БОЛОГОЕ-КЕМЦЫ-БЕРЕЗОВСКИЙ РЯДОК»</a:t>
            </a:r>
            <a:b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-БЕРЕЗАЙКА-ЛЫКОШИНО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17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 l="29170" t="30670" r="9990" b="23992"/>
          <a:stretch>
            <a:fillRect/>
          </a:stretch>
        </p:blipFill>
        <p:spPr bwMode="auto">
          <a:xfrm>
            <a:off x="971600" y="959613"/>
            <a:ext cx="7854005" cy="385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олилиния 6"/>
          <p:cNvSpPr/>
          <p:nvPr/>
        </p:nvSpPr>
        <p:spPr>
          <a:xfrm>
            <a:off x="4644008" y="2787774"/>
            <a:ext cx="1261332" cy="504055"/>
          </a:xfrm>
          <a:custGeom>
            <a:avLst/>
            <a:gdLst>
              <a:gd name="connsiteX0" fmla="*/ 1179558 w 1179558"/>
              <a:gd name="connsiteY0" fmla="*/ 497722 h 497722"/>
              <a:gd name="connsiteX1" fmla="*/ 1142559 w 1179558"/>
              <a:gd name="connsiteY1" fmla="*/ 402582 h 497722"/>
              <a:gd name="connsiteX2" fmla="*/ 1073847 w 1179558"/>
              <a:gd name="connsiteY2" fmla="*/ 370869 h 497722"/>
              <a:gd name="connsiteX3" fmla="*/ 1020992 w 1179558"/>
              <a:gd name="connsiteY3" fmla="*/ 328584 h 497722"/>
              <a:gd name="connsiteX4" fmla="*/ 952280 w 1179558"/>
              <a:gd name="connsiteY4" fmla="*/ 318013 h 497722"/>
              <a:gd name="connsiteX5" fmla="*/ 798999 w 1179558"/>
              <a:gd name="connsiteY5" fmla="*/ 328584 h 497722"/>
              <a:gd name="connsiteX6" fmla="*/ 688002 w 1179558"/>
              <a:gd name="connsiteY6" fmla="*/ 328584 h 497722"/>
              <a:gd name="connsiteX7" fmla="*/ 561149 w 1179558"/>
              <a:gd name="connsiteY7" fmla="*/ 296871 h 497722"/>
              <a:gd name="connsiteX8" fmla="*/ 471295 w 1179558"/>
              <a:gd name="connsiteY8" fmla="*/ 228159 h 497722"/>
              <a:gd name="connsiteX9" fmla="*/ 407868 w 1179558"/>
              <a:gd name="connsiteY9" fmla="*/ 170018 h 497722"/>
              <a:gd name="connsiteX10" fmla="*/ 328585 w 1179558"/>
              <a:gd name="connsiteY10" fmla="*/ 127734 h 497722"/>
              <a:gd name="connsiteX11" fmla="*/ 196446 w 1179558"/>
              <a:gd name="connsiteY11" fmla="*/ 53736 h 497722"/>
              <a:gd name="connsiteX12" fmla="*/ 85449 w 1179558"/>
              <a:gd name="connsiteY12" fmla="*/ 6166 h 497722"/>
              <a:gd name="connsiteX13" fmla="*/ 11452 w 1179558"/>
              <a:gd name="connsiteY13" fmla="*/ 90735 h 497722"/>
              <a:gd name="connsiteX14" fmla="*/ 16737 w 1179558"/>
              <a:gd name="connsiteY14" fmla="*/ 138305 h 49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79558" h="497722">
                <a:moveTo>
                  <a:pt x="1179558" y="497722"/>
                </a:moveTo>
                <a:cubicBezTo>
                  <a:pt x="1169868" y="460723"/>
                  <a:pt x="1160178" y="423724"/>
                  <a:pt x="1142559" y="402582"/>
                </a:cubicBezTo>
                <a:cubicBezTo>
                  <a:pt x="1124941" y="381440"/>
                  <a:pt x="1094108" y="383202"/>
                  <a:pt x="1073847" y="370869"/>
                </a:cubicBezTo>
                <a:cubicBezTo>
                  <a:pt x="1053586" y="358536"/>
                  <a:pt x="1041253" y="337393"/>
                  <a:pt x="1020992" y="328584"/>
                </a:cubicBezTo>
                <a:cubicBezTo>
                  <a:pt x="1000731" y="319775"/>
                  <a:pt x="989279" y="318013"/>
                  <a:pt x="952280" y="318013"/>
                </a:cubicBezTo>
                <a:cubicBezTo>
                  <a:pt x="915281" y="318013"/>
                  <a:pt x="843045" y="326822"/>
                  <a:pt x="798999" y="328584"/>
                </a:cubicBezTo>
                <a:cubicBezTo>
                  <a:pt x="754953" y="330346"/>
                  <a:pt x="727644" y="333869"/>
                  <a:pt x="688002" y="328584"/>
                </a:cubicBezTo>
                <a:cubicBezTo>
                  <a:pt x="648360" y="323299"/>
                  <a:pt x="597267" y="313608"/>
                  <a:pt x="561149" y="296871"/>
                </a:cubicBezTo>
                <a:cubicBezTo>
                  <a:pt x="525031" y="280134"/>
                  <a:pt x="496842" y="249301"/>
                  <a:pt x="471295" y="228159"/>
                </a:cubicBezTo>
                <a:cubicBezTo>
                  <a:pt x="445748" y="207017"/>
                  <a:pt x="431653" y="186756"/>
                  <a:pt x="407868" y="170018"/>
                </a:cubicBezTo>
                <a:cubicBezTo>
                  <a:pt x="384083" y="153281"/>
                  <a:pt x="363822" y="147114"/>
                  <a:pt x="328585" y="127734"/>
                </a:cubicBezTo>
                <a:cubicBezTo>
                  <a:pt x="293348" y="108354"/>
                  <a:pt x="236969" y="73997"/>
                  <a:pt x="196446" y="53736"/>
                </a:cubicBezTo>
                <a:cubicBezTo>
                  <a:pt x="155923" y="33475"/>
                  <a:pt x="116281" y="0"/>
                  <a:pt x="85449" y="6166"/>
                </a:cubicBezTo>
                <a:cubicBezTo>
                  <a:pt x="54617" y="12333"/>
                  <a:pt x="22904" y="68712"/>
                  <a:pt x="11452" y="90735"/>
                </a:cubicBezTo>
                <a:cubicBezTo>
                  <a:pt x="0" y="112758"/>
                  <a:pt x="15856" y="132139"/>
                  <a:pt x="16737" y="138305"/>
                </a:cubicBez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Семья с мальчиком">
            <a:extLst>
              <a:ext uri="{FF2B5EF4-FFF2-40B4-BE49-F238E27FC236}">
                <a16:creationId xmlns:a16="http://schemas.microsoft.com/office/drawing/2014/main" id="{39DB1DC9-72CF-4EA8-B0E5-6AE20DD8E5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8814" y="126132"/>
            <a:ext cx="313184" cy="313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0144B4-5F8F-44D3-84D2-1C5E0E53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12" y="959613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2022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2023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2022 год.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24998" t="25739" r="18997" b="13886"/>
          <a:stretch>
            <a:fillRect/>
          </a:stretch>
        </p:blipFill>
        <p:spPr bwMode="auto">
          <a:xfrm>
            <a:off x="1142971" y="844922"/>
            <a:ext cx="7416824" cy="4165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СОНКОВО - КОЙ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18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3" descr="C:\Users\ska\Desktop\fragment3.jpg">
            <a:extLst>
              <a:ext uri="{FF2B5EF4-FFF2-40B4-BE49-F238E27FC236}">
                <a16:creationId xmlns:a16="http://schemas.microsoft.com/office/drawing/2014/main" id="{0C0ACC49-E3C4-4E4B-A1E1-F7D8EBBE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754927" y="97608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 descr="Семья с мальчиком">
            <a:extLst>
              <a:ext uri="{FF2B5EF4-FFF2-40B4-BE49-F238E27FC236}">
                <a16:creationId xmlns:a16="http://schemas.microsoft.com/office/drawing/2014/main" id="{BC26C11E-03C4-4743-A8C4-66D0651FDD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7856" y="120543"/>
            <a:ext cx="313184" cy="31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EC24D-BFBF-44FD-B08D-8154F2A77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909" y="844922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2022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2023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2022 год.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ТИТОВО – БЕЛЫЙ ГОРОДОК - ПРИВОЛЖСКИЙ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19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/>
          <a:srcRect l="30798" t="23775" r="9996" b="9244"/>
          <a:stretch>
            <a:fillRect/>
          </a:stretch>
        </p:blipFill>
        <p:spPr bwMode="auto">
          <a:xfrm>
            <a:off x="1056246" y="850650"/>
            <a:ext cx="7764226" cy="416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Семья с мальчиком">
            <a:extLst>
              <a:ext uri="{FF2B5EF4-FFF2-40B4-BE49-F238E27FC236}">
                <a16:creationId xmlns:a16="http://schemas.microsoft.com/office/drawing/2014/main" id="{B45C9A1E-947D-47EA-9953-2E72CCC410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8814" y="126132"/>
            <a:ext cx="313184" cy="313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7BC06-A442-4E6A-A053-C7302EB1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879646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2021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2022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2021 год.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0C73CA-CC1F-4CF9-8898-F7073F9E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35DFF3-26B6-45BE-920C-7818B7DB7BA0}" type="slidenum">
              <a:rPr lang="ru-RU" altLang="ru-RU" smtClean="0"/>
              <a:pPr>
                <a:defRPr/>
              </a:pPr>
              <a:t>2</a:t>
            </a:fld>
            <a:endParaRPr lang="ru-RU" altLang="ru-RU" dirty="0"/>
          </a:p>
        </p:txBody>
      </p:sp>
      <p:sp>
        <p:nvSpPr>
          <p:cNvPr id="5" name="Заголовок 20">
            <a:extLst>
              <a:ext uri="{FF2B5EF4-FFF2-40B4-BE49-F238E27FC236}">
                <a16:creationId xmlns:a16="http://schemas.microsoft.com/office/drawing/2014/main" id="{A3FA4321-C638-4006-96A5-1A3B63EC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803523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 И ОБЪЕМЫ ФИНАНСИРОВАНИЯ</a:t>
            </a:r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501BACA5-BDC2-4EDC-90DA-A28CC35322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64DD720-68A1-4090-9EAF-91F7200CB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72457"/>
              </p:ext>
            </p:extLst>
          </p:nvPr>
        </p:nvGraphicFramePr>
        <p:xfrm>
          <a:off x="1094445" y="1330555"/>
          <a:ext cx="7560840" cy="171423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76933">
                  <a:extLst>
                    <a:ext uri="{9D8B030D-6E8A-4147-A177-3AD203B41FA5}">
                      <a16:colId xmlns:a16="http://schemas.microsoft.com/office/drawing/2014/main" val="3157661541"/>
                    </a:ext>
                  </a:extLst>
                </a:gridCol>
                <a:gridCol w="1403571">
                  <a:extLst>
                    <a:ext uri="{9D8B030D-6E8A-4147-A177-3AD203B41FA5}">
                      <a16:colId xmlns:a16="http://schemas.microsoft.com/office/drawing/2014/main" val="4112647269"/>
                    </a:ext>
                  </a:extLst>
                </a:gridCol>
                <a:gridCol w="1125334">
                  <a:extLst>
                    <a:ext uri="{9D8B030D-6E8A-4147-A177-3AD203B41FA5}">
                      <a16:colId xmlns:a16="http://schemas.microsoft.com/office/drawing/2014/main" val="1381934757"/>
                    </a:ext>
                  </a:extLst>
                </a:gridCol>
                <a:gridCol w="1055002">
                  <a:extLst>
                    <a:ext uri="{9D8B030D-6E8A-4147-A177-3AD203B41FA5}">
                      <a16:colId xmlns:a16="http://schemas.microsoft.com/office/drawing/2014/main" val="325149195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Источник</a:t>
                      </a:r>
                    </a:p>
                    <a:p>
                      <a:pPr marL="0" algn="ctr" defTabSz="685800" rtl="0" eaLnBrk="1" fontAlgn="ctr" latinLnBrk="0" hangingPunct="1"/>
                      <a:endParaRPr lang="ru-RU" sz="18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2021 год</a:t>
                      </a:r>
                    </a:p>
                  </a:txBody>
                  <a:tcPr marL="8585" marR="8585" marT="8585" marB="0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2022 год </a:t>
                      </a:r>
                    </a:p>
                  </a:txBody>
                  <a:tcPr marL="8585" marR="8585" marT="8585" marB="0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2023 год</a:t>
                      </a:r>
                    </a:p>
                  </a:txBody>
                  <a:tcPr marL="8585" marR="8585" marT="8585" marB="0"/>
                </a:tc>
                <a:extLst>
                  <a:ext uri="{0D108BD9-81ED-4DB2-BD59-A6C34878D82A}">
                    <a16:rowId xmlns:a16="http://schemas.microsoft.com/office/drawing/2014/main" val="2076162079"/>
                  </a:ext>
                </a:extLst>
              </a:tr>
              <a:tr h="326610"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Федеральный </a:t>
                      </a:r>
                      <a:r>
                        <a:rPr lang="ru-RU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бюджет </a:t>
                      </a:r>
                      <a:r>
                        <a:rPr lang="ru-RU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(тыс. руб.)</a:t>
                      </a:r>
                      <a:endParaRPr lang="ru-RU" sz="18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650 000 </a:t>
                      </a:r>
                      <a:endParaRPr lang="ru-RU" sz="18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585" marR="8585" marT="8585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585" marR="8585" marT="858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31545"/>
                  </a:ext>
                </a:extLst>
              </a:tr>
              <a:tr h="326610"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Региональный </a:t>
                      </a:r>
                      <a:r>
                        <a:rPr lang="ru-RU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бюджет </a:t>
                      </a:r>
                      <a:r>
                        <a:rPr lang="ru-RU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(тыс. руб.)</a:t>
                      </a:r>
                      <a:endParaRPr lang="ru-RU" sz="18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222 880</a:t>
                      </a:r>
                      <a:r>
                        <a:rPr lang="ru-RU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1 064 720</a:t>
                      </a:r>
                      <a:endParaRPr lang="ru-RU" sz="18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2 509 320</a:t>
                      </a:r>
                      <a:endParaRPr lang="ru-RU" sz="18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585" marR="8585" marT="858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443699"/>
                  </a:ext>
                </a:extLst>
              </a:tr>
              <a:tr h="503789">
                <a:tc>
                  <a:txBody>
                    <a:bodyPr/>
                    <a:lstStyle/>
                    <a:p>
                      <a:pPr marL="0" algn="r" defTabSz="685800" rtl="0" eaLnBrk="1" fontAlgn="ctr" latinLnBrk="0" hangingPunct="1"/>
                      <a:r>
                        <a:rPr lang="ru-RU" sz="18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Всего: </a:t>
                      </a:r>
                    </a:p>
                  </a:txBody>
                  <a:tcPr marL="8585" marR="8585" marT="8585" marB="0" anchor="ctr"/>
                </a:tc>
                <a:tc gridSpan="3"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4 224 040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9821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E384468-429A-4670-92EE-EBD8AC47B025}"/>
              </a:ext>
            </a:extLst>
          </p:cNvPr>
          <p:cNvSpPr txBox="1"/>
          <p:nvPr/>
        </p:nvSpPr>
        <p:spPr>
          <a:xfrm>
            <a:off x="2699792" y="3219822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685800" rtl="0" eaLnBrk="1" fontAlgn="ctr" latinLnBrk="0" hangingPunct="1"/>
            <a:r>
              <a:rPr lang="ru-RU" sz="1800" b="1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Показатели результативности:</a:t>
            </a:r>
          </a:p>
          <a:p>
            <a:pPr marL="0" algn="ctr" defTabSz="685800" rtl="0" eaLnBrk="1" fontAlgn="ctr" latinLnBrk="0" hangingPunct="1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год – 62,101 км</a:t>
            </a:r>
          </a:p>
          <a:p>
            <a:pPr marL="0" algn="ctr" defTabSz="685800" rtl="0" eaLnBrk="1" fontAlgn="ctr" latinLnBrk="0" hangingPunct="1"/>
            <a:r>
              <a:rPr lang="ru-RU" sz="180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2022 год – 70,270 км</a:t>
            </a:r>
          </a:p>
          <a:p>
            <a:pPr marL="0" algn="ctr" defTabSz="685800" rtl="0" eaLnBrk="1" fontAlgn="ctr" latinLnBrk="0" hangingPunct="1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 год – 129,383 км</a:t>
            </a:r>
          </a:p>
          <a:p>
            <a:pPr marL="0" algn="ctr" defTabSz="685800" rtl="0" eaLnBrk="1" fontAlgn="ctr" latinLnBrk="0" hangingPunct="1"/>
            <a:r>
              <a:rPr lang="ru-RU" sz="1800" b="1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сего – 261,755 км</a:t>
            </a:r>
            <a:endParaRPr lang="ru-RU" sz="1800" b="1" u="none" strike="noStrike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615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«МОСКВА – РИГА» - ТОРОПЕЦ - ПЛОСКОШЬ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20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 l="24998" t="30404" r="8328" b="6774"/>
          <a:stretch>
            <a:fillRect/>
          </a:stretch>
        </p:blipFill>
        <p:spPr bwMode="auto">
          <a:xfrm>
            <a:off x="971600" y="843558"/>
            <a:ext cx="760839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B38241-CAB0-4715-9213-0B5C0A88D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707654"/>
            <a:ext cx="1296144" cy="5048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Капитальный ремонт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8B11CAD-5BE5-42C1-9125-DC745F86A57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499992" y="2212490"/>
            <a:ext cx="792088" cy="71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B38241-CAB0-4715-9213-0B5C0A88D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2715766"/>
            <a:ext cx="864096" cy="28939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Ремонт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8B11CAD-5BE5-42C1-9125-DC745F86A57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491880" y="2860463"/>
            <a:ext cx="1368152" cy="791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8B11CAD-5BE5-42C1-9125-DC745F86A57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491880" y="2427734"/>
            <a:ext cx="720080" cy="43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Рисунок 11" descr="Семья с мальчиком">
            <a:extLst>
              <a:ext uri="{FF2B5EF4-FFF2-40B4-BE49-F238E27FC236}">
                <a16:creationId xmlns:a16="http://schemas.microsoft.com/office/drawing/2014/main" id="{2A61B5E2-5E3A-4E15-99EF-41B1ED7AC0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8814" y="126132"/>
            <a:ext cx="313184" cy="3131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DDC63F-8C33-43D4-87A6-E54116089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4159861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2022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2023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2022 год.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МАЛЫГИНО - ЩЕКОТОВО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21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 l="24397" t="27587" r="8395" b="6528"/>
          <a:stretch>
            <a:fillRect/>
          </a:stretch>
        </p:blipFill>
        <p:spPr bwMode="auto">
          <a:xfrm>
            <a:off x="971600" y="915565"/>
            <a:ext cx="7704856" cy="405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Семья с мальчиком">
            <a:extLst>
              <a:ext uri="{FF2B5EF4-FFF2-40B4-BE49-F238E27FC236}">
                <a16:creationId xmlns:a16="http://schemas.microsoft.com/office/drawing/2014/main" id="{82298740-12B4-4429-82DD-A4032D0B6C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8814" y="126132"/>
            <a:ext cx="313184" cy="313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8931F-4FFD-4A73-B1DE-D387D6F1A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915565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2021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2022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2021 год.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КАЛЯЗИН - ЧИГИРЕВО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22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25665" t="24554" r="12330" b="9144"/>
          <a:stretch>
            <a:fillRect/>
          </a:stretch>
        </p:blipFill>
        <p:spPr bwMode="auto">
          <a:xfrm>
            <a:off x="1187808" y="771550"/>
            <a:ext cx="7488648" cy="402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Семья с мальчиком">
            <a:extLst>
              <a:ext uri="{FF2B5EF4-FFF2-40B4-BE49-F238E27FC236}">
                <a16:creationId xmlns:a16="http://schemas.microsoft.com/office/drawing/2014/main" id="{D991DDFB-D27B-4862-ACFB-51F6518DC8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8814" y="126132"/>
            <a:ext cx="313184" cy="313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A302A-97FE-492B-860A-65428AF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808" y="4279257"/>
            <a:ext cx="4942136" cy="5048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2021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2021 год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БЕЖЕЦК-ПОРЕЧЬЕ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23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22080" t="24244" r="16247" b="15038"/>
          <a:stretch>
            <a:fillRect/>
          </a:stretch>
        </p:blipFill>
        <p:spPr bwMode="auto">
          <a:xfrm>
            <a:off x="1331640" y="915566"/>
            <a:ext cx="7344816" cy="398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олилиния 7"/>
          <p:cNvSpPr/>
          <p:nvPr/>
        </p:nvSpPr>
        <p:spPr>
          <a:xfrm>
            <a:off x="4716016" y="1491630"/>
            <a:ext cx="1228298" cy="1914098"/>
          </a:xfrm>
          <a:custGeom>
            <a:avLst/>
            <a:gdLst>
              <a:gd name="connsiteX0" fmla="*/ 1228298 w 1228298"/>
              <a:gd name="connsiteY0" fmla="*/ 1914098 h 1914098"/>
              <a:gd name="connsiteX1" fmla="*/ 1119116 w 1228298"/>
              <a:gd name="connsiteY1" fmla="*/ 1784445 h 1914098"/>
              <a:gd name="connsiteX2" fmla="*/ 962167 w 1228298"/>
              <a:gd name="connsiteY2" fmla="*/ 1552433 h 1914098"/>
              <a:gd name="connsiteX3" fmla="*/ 921223 w 1228298"/>
              <a:gd name="connsiteY3" fmla="*/ 1436427 h 1914098"/>
              <a:gd name="connsiteX4" fmla="*/ 716507 w 1228298"/>
              <a:gd name="connsiteY4" fmla="*/ 1245358 h 1914098"/>
              <a:gd name="connsiteX5" fmla="*/ 491319 w 1228298"/>
              <a:gd name="connsiteY5" fmla="*/ 897340 h 1914098"/>
              <a:gd name="connsiteX6" fmla="*/ 450376 w 1228298"/>
              <a:gd name="connsiteY6" fmla="*/ 767686 h 1914098"/>
              <a:gd name="connsiteX7" fmla="*/ 361665 w 1228298"/>
              <a:gd name="connsiteY7" fmla="*/ 576618 h 1914098"/>
              <a:gd name="connsiteX8" fmla="*/ 197892 w 1228298"/>
              <a:gd name="connsiteY8" fmla="*/ 365078 h 1914098"/>
              <a:gd name="connsiteX9" fmla="*/ 81886 w 1228298"/>
              <a:gd name="connsiteY9" fmla="*/ 228600 h 1914098"/>
              <a:gd name="connsiteX10" fmla="*/ 40943 w 1228298"/>
              <a:gd name="connsiteY10" fmla="*/ 37531 h 1914098"/>
              <a:gd name="connsiteX11" fmla="*/ 0 w 1228298"/>
              <a:gd name="connsiteY11" fmla="*/ 3412 h 191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8298" h="1914098">
                <a:moveTo>
                  <a:pt x="1228298" y="1914098"/>
                </a:moveTo>
                <a:cubicBezTo>
                  <a:pt x="1195884" y="1879410"/>
                  <a:pt x="1163471" y="1844723"/>
                  <a:pt x="1119116" y="1784445"/>
                </a:cubicBezTo>
                <a:cubicBezTo>
                  <a:pt x="1074761" y="1724168"/>
                  <a:pt x="995149" y="1610436"/>
                  <a:pt x="962167" y="1552433"/>
                </a:cubicBezTo>
                <a:cubicBezTo>
                  <a:pt x="929185" y="1494430"/>
                  <a:pt x="962166" y="1487606"/>
                  <a:pt x="921223" y="1436427"/>
                </a:cubicBezTo>
                <a:cubicBezTo>
                  <a:pt x="880280" y="1385248"/>
                  <a:pt x="788158" y="1335206"/>
                  <a:pt x="716507" y="1245358"/>
                </a:cubicBezTo>
                <a:cubicBezTo>
                  <a:pt x="644856" y="1155510"/>
                  <a:pt x="535674" y="976952"/>
                  <a:pt x="491319" y="897340"/>
                </a:cubicBezTo>
                <a:cubicBezTo>
                  <a:pt x="446964" y="817728"/>
                  <a:pt x="471985" y="821140"/>
                  <a:pt x="450376" y="767686"/>
                </a:cubicBezTo>
                <a:cubicBezTo>
                  <a:pt x="428767" y="714232"/>
                  <a:pt x="403746" y="643719"/>
                  <a:pt x="361665" y="576618"/>
                </a:cubicBezTo>
                <a:cubicBezTo>
                  <a:pt x="319584" y="509517"/>
                  <a:pt x="244522" y="423081"/>
                  <a:pt x="197892" y="365078"/>
                </a:cubicBezTo>
                <a:cubicBezTo>
                  <a:pt x="151262" y="307075"/>
                  <a:pt x="108044" y="283191"/>
                  <a:pt x="81886" y="228600"/>
                </a:cubicBezTo>
                <a:cubicBezTo>
                  <a:pt x="55728" y="174009"/>
                  <a:pt x="54591" y="75062"/>
                  <a:pt x="40943" y="37531"/>
                </a:cubicBezTo>
                <a:cubicBezTo>
                  <a:pt x="27295" y="0"/>
                  <a:pt x="12511" y="5687"/>
                  <a:pt x="0" y="3412"/>
                </a:cubicBezTo>
              </a:path>
            </a:pathLst>
          </a:custGeom>
          <a:ln w="38100">
            <a:solidFill>
              <a:srgbClr val="4094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Семья с мальчиком">
            <a:extLst>
              <a:ext uri="{FF2B5EF4-FFF2-40B4-BE49-F238E27FC236}">
                <a16:creationId xmlns:a16="http://schemas.microsoft.com/office/drawing/2014/main" id="{D08ACB08-6306-45BB-9030-0AC0BA92F5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8814" y="126132"/>
            <a:ext cx="313184" cy="313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5815B-F946-4D43-8D6B-0DB19D42D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1303" y="4182973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2021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2023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2022 год.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0"/>
          <p:cNvSpPr txBox="1">
            <a:spLocks/>
          </p:cNvSpPr>
          <p:nvPr/>
        </p:nvSpPr>
        <p:spPr>
          <a:xfrm>
            <a:off x="899593" y="195486"/>
            <a:ext cx="7848871" cy="661752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ПРЕДЛАГАЕМЫЕ К РЕАЛИЗАЦИИ ОБЪЕКТЫ ЗА СЧЕТ СРЕДСТВ ФЕДЕРАЛЬНОГО БЮДЖЕТА В 2021 ГОДУ</a:t>
            </a:r>
          </a:p>
        </p:txBody>
      </p:sp>
      <p:pic>
        <p:nvPicPr>
          <p:cNvPr id="4" name="Рисунок 1"/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1D972A-36FE-454F-9FE6-DDACB20D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0524" y="4803998"/>
            <a:ext cx="2133600" cy="273844"/>
          </a:xfrm>
        </p:spPr>
        <p:txBody>
          <a:bodyPr/>
          <a:lstStyle/>
          <a:p>
            <a:pPr>
              <a:defRPr/>
            </a:pPr>
            <a:fld id="{023EE1B4-F599-4CF4-A774-FCAB3FE2ABCC}" type="slidenum">
              <a:rPr lang="ru-RU" alt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</a:t>
            </a:fld>
            <a:endParaRPr lang="ru-RU" alt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F3A2D77-AACA-40A0-B823-C4D5A8596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899169"/>
              </p:ext>
            </p:extLst>
          </p:nvPr>
        </p:nvGraphicFramePr>
        <p:xfrm>
          <a:off x="1097092" y="1185534"/>
          <a:ext cx="7453872" cy="33052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2950">
                  <a:extLst>
                    <a:ext uri="{9D8B030D-6E8A-4147-A177-3AD203B41FA5}">
                      <a16:colId xmlns:a16="http://schemas.microsoft.com/office/drawing/2014/main" val="408814377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16672999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920806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273118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724179892"/>
                    </a:ext>
                  </a:extLst>
                </a:gridCol>
                <a:gridCol w="1316858">
                  <a:extLst>
                    <a:ext uri="{9D8B030D-6E8A-4147-A177-3AD203B41FA5}">
                      <a16:colId xmlns:a16="http://schemas.microsoft.com/office/drawing/2014/main" val="4163948351"/>
                    </a:ext>
                  </a:extLst>
                </a:gridCol>
                <a:gridCol w="1185552">
                  <a:extLst>
                    <a:ext uri="{9D8B030D-6E8A-4147-A177-3AD203B41FA5}">
                      <a16:colId xmlns:a16="http://schemas.microsoft.com/office/drawing/2014/main" val="2223998164"/>
                    </a:ext>
                  </a:extLst>
                </a:gridCol>
              </a:tblGrid>
              <a:tr h="5939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объекта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Мощность, км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Наличие сметной (проектной) документации, да/нет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Наличие контракта на выполнение работ,</a:t>
                      </a:r>
                      <a:b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да/нет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работ, тыс. рублей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работ на 1 км, тыс. рублей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570636"/>
                  </a:ext>
                </a:extLst>
              </a:tr>
              <a:tr h="49830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Всего объекты ремонта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47,342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652 104,892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3503161"/>
                  </a:ext>
                </a:extLst>
              </a:tr>
              <a:tr h="63226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Тверь-Бежецк -Весьегонск - Устюжна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103 804,699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12 975,59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151425"/>
                  </a:ext>
                </a:extLst>
              </a:tr>
              <a:tr h="31613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</a:t>
                      </a:r>
                      <a:r>
                        <a:rPr lang="ru-RU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Моска</a:t>
                      </a:r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-Рига» -Андреаполь – Пено -</a:t>
                      </a:r>
                      <a:r>
                        <a:rPr lang="ru-RU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Хитино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22,562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378 434,900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16 773,110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686348"/>
                  </a:ext>
                </a:extLst>
              </a:tr>
              <a:tr h="31613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Осташков - Волговерховье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16,780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169 865,293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10 123,081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1549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0">
            <a:extLst>
              <a:ext uri="{FF2B5EF4-FFF2-40B4-BE49-F238E27FC236}">
                <a16:creationId xmlns:a16="http://schemas.microsoft.com/office/drawing/2014/main" id="{BA9F5414-0209-4466-9943-0B020EF6F9B6}"/>
              </a:ext>
            </a:extLst>
          </p:cNvPr>
          <p:cNvSpPr txBox="1">
            <a:spLocks/>
          </p:cNvSpPr>
          <p:nvPr/>
        </p:nvSpPr>
        <p:spPr>
          <a:xfrm>
            <a:off x="869950" y="190525"/>
            <a:ext cx="7131050" cy="581025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ТВЕРЬ – БЕЖЕЦК – ВЕСЬЕГОНСК – УСТЮЖНА </a:t>
            </a:r>
          </a:p>
          <a:p>
            <a:pPr>
              <a:defRPr/>
            </a:pPr>
            <a:endParaRPr lang="ru-RU" sz="1800" b="1" dirty="0">
              <a:solidFill>
                <a:srgbClr val="A8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51" name="Номер слайда 2">
            <a:extLst>
              <a:ext uri="{FF2B5EF4-FFF2-40B4-BE49-F238E27FC236}">
                <a16:creationId xmlns:a16="http://schemas.microsoft.com/office/drawing/2014/main" id="{949422DA-0143-4FB3-A5F0-42364F87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8AE50F-CF25-491D-AC10-2CEC8E4F59DE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4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38A09687-D873-4AE3-9EDB-F836021F97F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0C8DD7-CB16-48D1-9F3E-DFFD43CA36E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963100"/>
            <a:ext cx="7704856" cy="4050596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BF793960-2C01-4940-B648-9FBC23E49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4280660"/>
            <a:ext cx="3600400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Протяженность участка ремонта – 8,000 км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Подрядчик – ООО «ТЕХНОСТРОЙ» 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Стоимость – </a:t>
            </a:r>
            <a:r>
              <a:rPr lang="ru-RU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103 804,699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тыс. руб.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02E24899-FF1E-4B29-A4C2-46FC183E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33" y="963100"/>
            <a:ext cx="3600400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Протяженность участка ремонта – 21,000 км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Подрядчик – ООО «ТЕХНОСТРОЙ» 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Стоимость – </a:t>
            </a:r>
            <a:r>
              <a:rPr lang="ru-RU" sz="140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272 487,334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тыс. руб.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39F5B35-77EF-40FD-BCD0-1C722C42381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855033" y="1683380"/>
            <a:ext cx="2004999" cy="88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C80AA88-C063-451A-B2FD-F0C24A3F4C92}"/>
              </a:ext>
            </a:extLst>
          </p:cNvPr>
          <p:cNvCxnSpPr>
            <a:cxnSpLocks/>
          </p:cNvCxnSpPr>
          <p:nvPr/>
        </p:nvCxnSpPr>
        <p:spPr>
          <a:xfrm flipH="1" flipV="1">
            <a:off x="4499992" y="3363838"/>
            <a:ext cx="2448496" cy="91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EF545C6B-8494-4FE7-B8AF-3C6D8AAC6721}"/>
              </a:ext>
            </a:extLst>
          </p:cNvPr>
          <p:cNvCxnSpPr>
            <a:cxnSpLocks/>
          </p:cNvCxnSpPr>
          <p:nvPr/>
        </p:nvCxnSpPr>
        <p:spPr>
          <a:xfrm>
            <a:off x="2855033" y="1683380"/>
            <a:ext cx="1428935" cy="189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95487"/>
            <a:ext cx="7143750" cy="432047"/>
          </a:xfrm>
        </p:spPr>
        <p:txBody>
          <a:bodyPr>
            <a:noAutofit/>
          </a:bodyPr>
          <a:lstStyle/>
          <a:p>
            <a:pPr algn="ctr"/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«МОСКВА – РИГА» - АНДРЕАПОЛЬ – ПЕНО – ХИТИНО </a:t>
            </a: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5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94385B-E3F2-4691-B91E-B7B585AC117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8494" y="928688"/>
            <a:ext cx="7921978" cy="4084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38241-CAB0-4715-9213-0B5C0A88D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928688"/>
            <a:ext cx="3672408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Протяженность участков ремонта – 25,562 км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Подрядчик – АО «</a:t>
            </a:r>
            <a:r>
              <a:rPr lang="ru-RU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АБЗ-Дорстрой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» 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Стоимость – </a:t>
            </a:r>
            <a:r>
              <a:rPr lang="ru-RU" sz="140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378 434,900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тыс. руб.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8B11CAD-5BE5-42C1-9125-DC745F86A57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961061" y="1648968"/>
            <a:ext cx="2023207" cy="1714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0539AE-301E-47D8-A2DB-87C9C2C268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4567" y="980423"/>
            <a:ext cx="7723897" cy="4039599"/>
          </a:xfrm>
          <a:prstGeom prst="rect">
            <a:avLst/>
          </a:prstGeom>
        </p:spPr>
      </p:pic>
      <p:sp>
        <p:nvSpPr>
          <p:cNvPr id="7" name="Заголовок 20">
            <a:extLst>
              <a:ext uri="{FF2B5EF4-FFF2-40B4-BE49-F238E27FC236}">
                <a16:creationId xmlns:a16="http://schemas.microsoft.com/office/drawing/2014/main" id="{150B8982-DB69-42BA-AF22-722EBFF49299}"/>
              </a:ext>
            </a:extLst>
          </p:cNvPr>
          <p:cNvSpPr txBox="1">
            <a:spLocks/>
          </p:cNvSpPr>
          <p:nvPr/>
        </p:nvSpPr>
        <p:spPr>
          <a:xfrm>
            <a:off x="856754" y="180429"/>
            <a:ext cx="7144246" cy="748259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ОСТАШКОВ – ВОЛГОВЕРХОВЬЕ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47CE7-A066-48CD-90C1-7B095DCE1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4298376"/>
            <a:ext cx="3582011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Протяженность участка ремонта – 16,780 км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Подрядчик – ООО «ДСК»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Стоимость – </a:t>
            </a:r>
            <a:r>
              <a:rPr lang="ru-RU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169 865,293 </a:t>
            </a: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тыс. руб.</a:t>
            </a:r>
          </a:p>
        </p:txBody>
      </p:sp>
      <p:sp>
        <p:nvSpPr>
          <p:cNvPr id="7175" name="Номер слайда 2">
            <a:extLst>
              <a:ext uri="{FF2B5EF4-FFF2-40B4-BE49-F238E27FC236}">
                <a16:creationId xmlns:a16="http://schemas.microsoft.com/office/drawing/2014/main" id="{E74E54C5-EEEA-4721-8121-81F718F2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F87382-DDCE-4593-B39D-7B37625F4391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6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">
            <a:extLst>
              <a:ext uri="{FF2B5EF4-FFF2-40B4-BE49-F238E27FC236}">
                <a16:creationId xmlns:a16="http://schemas.microsoft.com/office/drawing/2014/main" id="{96B3BF11-839E-4E00-B875-15255AF1C27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7263721-D39B-4155-91F6-193A88C3B6D4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139952" y="3003798"/>
            <a:ext cx="2799118" cy="129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" descr="C:\Users\ska\Desktop\fragment3.jpg">
            <a:extLst>
              <a:ext uri="{FF2B5EF4-FFF2-40B4-BE49-F238E27FC236}">
                <a16:creationId xmlns:a16="http://schemas.microsoft.com/office/drawing/2014/main" id="{26B69D88-39A3-4236-ADE7-2766CD9D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361858" y="4467879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 descr="C:\Users\ska\Desktop\fragment3.jpg">
            <a:extLst>
              <a:ext uri="{FF2B5EF4-FFF2-40B4-BE49-F238E27FC236}">
                <a16:creationId xmlns:a16="http://schemas.microsoft.com/office/drawing/2014/main" id="{76FCB663-17A6-469E-8FF7-A691BAE6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357278" y="3499210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 descr="C:\Users\ska\Desktop\fragment3.jpg">
            <a:extLst>
              <a:ext uri="{FF2B5EF4-FFF2-40B4-BE49-F238E27FC236}">
                <a16:creationId xmlns:a16="http://schemas.microsoft.com/office/drawing/2014/main" id="{8B0E3653-335F-4F7B-9DFE-C3253D2D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582413" y="3812717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 descr="C:\Users\ska\Desktop\fragment3.jpg">
            <a:extLst>
              <a:ext uri="{FF2B5EF4-FFF2-40B4-BE49-F238E27FC236}">
                <a16:creationId xmlns:a16="http://schemas.microsoft.com/office/drawing/2014/main" id="{70F14033-8135-4EDA-89EA-AC5A2B27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564612" y="2180630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 descr="C:\Users\ska\Desktop\fragment3.jpg">
            <a:extLst>
              <a:ext uri="{FF2B5EF4-FFF2-40B4-BE49-F238E27FC236}">
                <a16:creationId xmlns:a16="http://schemas.microsoft.com/office/drawing/2014/main" id="{5D27617D-5E8D-436B-8DD2-9467174B9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568670" y="2870536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 descr="C:\Users\ska\Desktop\fragment3.jpg">
            <a:extLst>
              <a:ext uri="{FF2B5EF4-FFF2-40B4-BE49-F238E27FC236}">
                <a16:creationId xmlns:a16="http://schemas.microsoft.com/office/drawing/2014/main" id="{EF40CB99-09DD-4150-A5AB-9D4B77DEF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361800" y="3172860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Заголовок 20"/>
          <p:cNvSpPr txBox="1">
            <a:spLocks/>
          </p:cNvSpPr>
          <p:nvPr/>
        </p:nvSpPr>
        <p:spPr>
          <a:xfrm>
            <a:off x="974975" y="189411"/>
            <a:ext cx="7776864" cy="360040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ПРЕДЛАГАЕМЫЕ К РЕАЛИЗАЦИИ ОБЪЕКТЫ ЗА СЧЕТ СРЕДСТВ РЕГИОНАЛЬНОГО БЮДЖЕТА В 2021-2023 ГОДАХ</a:t>
            </a:r>
          </a:p>
        </p:txBody>
      </p:sp>
      <p:pic>
        <p:nvPicPr>
          <p:cNvPr id="4" name="Рисунок 1"/>
          <p:cNvPicPr preferRelativeResize="0">
            <a:picLocks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1D972A-36FE-454F-9FE6-DDACB20D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0524" y="4803998"/>
            <a:ext cx="2133600" cy="273844"/>
          </a:xfrm>
        </p:spPr>
        <p:txBody>
          <a:bodyPr/>
          <a:lstStyle/>
          <a:p>
            <a:pPr>
              <a:defRPr/>
            </a:pPr>
            <a:fld id="{023EE1B4-F599-4CF4-A774-FCAB3FE2ABCC}" type="slidenum">
              <a:rPr lang="ru-RU" alt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7</a:t>
            </a:fld>
            <a:endParaRPr lang="ru-RU" alt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F3A2D77-AACA-40A0-B823-C4D5A8596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95086"/>
              </p:ext>
            </p:extLst>
          </p:nvPr>
        </p:nvGraphicFramePr>
        <p:xfrm>
          <a:off x="934931" y="851775"/>
          <a:ext cx="7957549" cy="39521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4755">
                  <a:extLst>
                    <a:ext uri="{9D8B030D-6E8A-4147-A177-3AD203B41FA5}">
                      <a16:colId xmlns:a16="http://schemas.microsoft.com/office/drawing/2014/main" val="4088143770"/>
                    </a:ext>
                  </a:extLst>
                </a:gridCol>
                <a:gridCol w="2231323">
                  <a:extLst>
                    <a:ext uri="{9D8B030D-6E8A-4147-A177-3AD203B41FA5}">
                      <a16:colId xmlns:a16="http://schemas.microsoft.com/office/drawing/2014/main" val="2166729999"/>
                    </a:ext>
                  </a:extLst>
                </a:gridCol>
                <a:gridCol w="690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5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6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3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410765277"/>
                    </a:ext>
                  </a:extLst>
                </a:gridCol>
                <a:gridCol w="860952">
                  <a:extLst>
                    <a:ext uri="{9D8B030D-6E8A-4147-A177-3AD203B41FA5}">
                      <a16:colId xmlns:a16="http://schemas.microsoft.com/office/drawing/2014/main" val="1503671263"/>
                    </a:ext>
                  </a:extLst>
                </a:gridCol>
              </a:tblGrid>
              <a:tr h="28342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№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Наименование объекта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Мощность, км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Стоимость, (</a:t>
                      </a:r>
                      <a:r>
                        <a:rPr lang="ru-RU" sz="10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</a:t>
                      </a:r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.)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Годы</a:t>
                      </a:r>
                      <a:r>
                        <a:rPr lang="ru-RU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реализации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2021 год</a:t>
                      </a:r>
                    </a:p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.)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2022 год (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.)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2023 год (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.)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Стоимсоть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1 км / </a:t>
                      </a:r>
                    </a:p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 руб.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Значение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570636"/>
                  </a:ext>
                </a:extLst>
              </a:tr>
              <a:tr h="3783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Мост через реку Большая 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Лоча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на км 1+650 Зубцовского шоссе в городе Ржеве Тверской области*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327 320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 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327 320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1581298"/>
                  </a:ext>
                </a:extLst>
              </a:tr>
              <a:tr h="3783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Рамешки – 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Максатиха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138 720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16 000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122 720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151425"/>
                  </a:ext>
                </a:extLst>
              </a:tr>
              <a:tr h="3483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«Тверь – Ржев» - Глебово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55 000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686348"/>
                  </a:ext>
                </a:extLst>
              </a:tr>
              <a:tr h="33985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«Сергиев Посад – Калязин – Рыбинск – Череповец» – Спасское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27 500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Вышний Волочек – Бежецк – Сонково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1 020 000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85 000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170 000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765 000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«Вышний Волочек – Бежецк – Сонково» -Лесное-Пестово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510 000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17 000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170 000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323 000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Торжок - Раменье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2022-2023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99 000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"Москва - Рига" - Александровка - граница Московской области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455 600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17 000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98 600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340 000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«Бологое - Кемцы -Березовский Рядок» - Березайка - Лыкошино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145 000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2022-2023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 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14 500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130 500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06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Сонково - Кой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2022-2023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 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Picture 4" descr="C:\Users\ska\Desktop\logo_ehpr.png">
            <a:extLst>
              <a:ext uri="{FF2B5EF4-FFF2-40B4-BE49-F238E27FC236}">
                <a16:creationId xmlns:a16="http://schemas.microsoft.com/office/drawing/2014/main" id="{20609B82-0F6B-4C0A-9112-EF0E3178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54554" y="2931231"/>
            <a:ext cx="231190" cy="233779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Рисунок 13" descr="Семья с мальчиком">
            <a:extLst>
              <a:ext uri="{FF2B5EF4-FFF2-40B4-BE49-F238E27FC236}">
                <a16:creationId xmlns:a16="http://schemas.microsoft.com/office/drawing/2014/main" id="{FF48D734-EE90-481A-AA64-BDD41468BD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1501" y="2207455"/>
            <a:ext cx="313184" cy="313184"/>
          </a:xfrm>
          <a:prstGeom prst="rect">
            <a:avLst/>
          </a:prstGeom>
        </p:spPr>
      </p:pic>
      <p:pic>
        <p:nvPicPr>
          <p:cNvPr id="15" name="Рисунок 14" descr="Семья с мальчиком">
            <a:extLst>
              <a:ext uri="{FF2B5EF4-FFF2-40B4-BE49-F238E27FC236}">
                <a16:creationId xmlns:a16="http://schemas.microsoft.com/office/drawing/2014/main" id="{EE0ABE48-7D70-41B5-BAEC-B2B15565B5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1370" y="1820719"/>
            <a:ext cx="313184" cy="313184"/>
          </a:xfrm>
          <a:prstGeom prst="rect">
            <a:avLst/>
          </a:prstGeom>
        </p:spPr>
      </p:pic>
      <p:pic>
        <p:nvPicPr>
          <p:cNvPr id="16" name="Рисунок 15" descr="Семья с мальчиком">
            <a:extLst>
              <a:ext uri="{FF2B5EF4-FFF2-40B4-BE49-F238E27FC236}">
                <a16:creationId xmlns:a16="http://schemas.microsoft.com/office/drawing/2014/main" id="{D7EC28E5-0AC4-4A5B-A6D5-E86C3672E2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1370" y="2541108"/>
            <a:ext cx="313184" cy="313184"/>
          </a:xfrm>
          <a:prstGeom prst="rect">
            <a:avLst/>
          </a:prstGeom>
        </p:spPr>
      </p:pic>
      <p:pic>
        <p:nvPicPr>
          <p:cNvPr id="17" name="Рисунок 16" descr="Семья с мальчиком">
            <a:extLst>
              <a:ext uri="{FF2B5EF4-FFF2-40B4-BE49-F238E27FC236}">
                <a16:creationId xmlns:a16="http://schemas.microsoft.com/office/drawing/2014/main" id="{EEA400A2-C133-4E93-9DA8-77F3820763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3388" y="2870536"/>
            <a:ext cx="313184" cy="313184"/>
          </a:xfrm>
          <a:prstGeom prst="rect">
            <a:avLst/>
          </a:prstGeom>
        </p:spPr>
      </p:pic>
      <p:pic>
        <p:nvPicPr>
          <p:cNvPr id="18" name="Рисунок 17" descr="Семья с мальчиком">
            <a:extLst>
              <a:ext uri="{FF2B5EF4-FFF2-40B4-BE49-F238E27FC236}">
                <a16:creationId xmlns:a16="http://schemas.microsoft.com/office/drawing/2014/main" id="{E16EA560-B804-43C7-998A-CED683586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3001" y="3187945"/>
            <a:ext cx="313184" cy="313184"/>
          </a:xfrm>
          <a:prstGeom prst="rect">
            <a:avLst/>
          </a:prstGeom>
        </p:spPr>
      </p:pic>
      <p:pic>
        <p:nvPicPr>
          <p:cNvPr id="19" name="Рисунок 18" descr="Семья с мальчиком">
            <a:extLst>
              <a:ext uri="{FF2B5EF4-FFF2-40B4-BE49-F238E27FC236}">
                <a16:creationId xmlns:a16="http://schemas.microsoft.com/office/drawing/2014/main" id="{0A8F1F1B-7054-4B21-AA56-D913675A39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8866" y="3512606"/>
            <a:ext cx="313184" cy="313184"/>
          </a:xfrm>
          <a:prstGeom prst="rect">
            <a:avLst/>
          </a:prstGeom>
        </p:spPr>
      </p:pic>
      <p:pic>
        <p:nvPicPr>
          <p:cNvPr id="20" name="Рисунок 19" descr="Семья с мальчиком">
            <a:extLst>
              <a:ext uri="{FF2B5EF4-FFF2-40B4-BE49-F238E27FC236}">
                <a16:creationId xmlns:a16="http://schemas.microsoft.com/office/drawing/2014/main" id="{C5D8A5AA-3CF1-43E0-8C72-BB3AD76178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8866" y="3825790"/>
            <a:ext cx="313184" cy="313184"/>
          </a:xfrm>
          <a:prstGeom prst="rect">
            <a:avLst/>
          </a:prstGeom>
        </p:spPr>
      </p:pic>
      <p:pic>
        <p:nvPicPr>
          <p:cNvPr id="21" name="Рисунок 20" descr="Семья с мальчиком">
            <a:extLst>
              <a:ext uri="{FF2B5EF4-FFF2-40B4-BE49-F238E27FC236}">
                <a16:creationId xmlns:a16="http://schemas.microsoft.com/office/drawing/2014/main" id="{8A80F9C2-0C81-495A-810E-8C85A3D897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8039" y="4138974"/>
            <a:ext cx="313184" cy="313184"/>
          </a:xfrm>
          <a:prstGeom prst="rect">
            <a:avLst/>
          </a:prstGeom>
        </p:spPr>
      </p:pic>
      <p:pic>
        <p:nvPicPr>
          <p:cNvPr id="22" name="Рисунок 21" descr="Семья с мальчиком">
            <a:extLst>
              <a:ext uri="{FF2B5EF4-FFF2-40B4-BE49-F238E27FC236}">
                <a16:creationId xmlns:a16="http://schemas.microsoft.com/office/drawing/2014/main" id="{D3BC7972-9900-436C-9946-67F9ADB3CF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8866" y="4479337"/>
            <a:ext cx="313184" cy="313184"/>
          </a:xfrm>
          <a:prstGeom prst="rect">
            <a:avLst/>
          </a:prstGeom>
        </p:spPr>
      </p:pic>
      <p:pic>
        <p:nvPicPr>
          <p:cNvPr id="24" name="Picture 4" descr="C:\Users\ska\Desktop\logo_ehpr.png">
            <a:extLst>
              <a:ext uri="{FF2B5EF4-FFF2-40B4-BE49-F238E27FC236}">
                <a16:creationId xmlns:a16="http://schemas.microsoft.com/office/drawing/2014/main" id="{034DC9D0-08EC-4375-8047-F94881E1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39101" y="3886342"/>
            <a:ext cx="231190" cy="233779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4" descr="C:\Users\ska\Desktop\logo_ehpr.png">
            <a:extLst>
              <a:ext uri="{FF2B5EF4-FFF2-40B4-BE49-F238E27FC236}">
                <a16:creationId xmlns:a16="http://schemas.microsoft.com/office/drawing/2014/main" id="{C6A1201B-3014-468B-89BD-2DBACF63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54554" y="2251344"/>
            <a:ext cx="231190" cy="233779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Picture 3" descr="C:\Users\ska\Desktop\fragment3.jpg">
            <a:extLst>
              <a:ext uri="{FF2B5EF4-FFF2-40B4-BE49-F238E27FC236}">
                <a16:creationId xmlns:a16="http://schemas.microsoft.com/office/drawing/2014/main" id="{00CDFB88-4BD6-4FBD-A674-9972FAC37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561281" y="1387170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Рисунок 33" descr="Семья с мальчиком">
            <a:extLst>
              <a:ext uri="{FF2B5EF4-FFF2-40B4-BE49-F238E27FC236}">
                <a16:creationId xmlns:a16="http://schemas.microsoft.com/office/drawing/2014/main" id="{58DD7ACD-1527-4DF6-9312-909AE1C0CE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28170" y="1413995"/>
            <a:ext cx="313184" cy="313184"/>
          </a:xfrm>
          <a:prstGeom prst="rect">
            <a:avLst/>
          </a:prstGeom>
        </p:spPr>
      </p:pic>
      <p:pic>
        <p:nvPicPr>
          <p:cNvPr id="35" name="Picture 4" descr="C:\Users\ska\Desktop\logo_ehpr.png">
            <a:extLst>
              <a:ext uri="{FF2B5EF4-FFF2-40B4-BE49-F238E27FC236}">
                <a16:creationId xmlns:a16="http://schemas.microsoft.com/office/drawing/2014/main" id="{7FBE195F-2B10-4DAD-9DB1-7F76EF294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51223" y="1457884"/>
            <a:ext cx="231190" cy="233779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0CC753E-5A03-44FB-A726-2705740FBADA}"/>
              </a:ext>
            </a:extLst>
          </p:cNvPr>
          <p:cNvSpPr txBox="1"/>
          <p:nvPr/>
        </p:nvSpPr>
        <p:spPr>
          <a:xfrm>
            <a:off x="873859" y="4819351"/>
            <a:ext cx="6606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Завершение строительно-монтажных работ по объекту в </a:t>
            </a:r>
            <a:r>
              <a:rPr lang="ru-RU" sz="1400" b="0" i="0" u="none" strike="noStrike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2022 году.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32082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"/>
          <p:cNvPicPr preferRelativeResize="0">
            <a:picLocks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1D972A-36FE-454F-9FE6-DDACB20D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0524" y="4803998"/>
            <a:ext cx="2133600" cy="273844"/>
          </a:xfrm>
        </p:spPr>
        <p:txBody>
          <a:bodyPr/>
          <a:lstStyle/>
          <a:p>
            <a:pPr>
              <a:defRPr/>
            </a:pPr>
            <a:fld id="{023EE1B4-F599-4CF4-A774-FCAB3FE2ABCC}" type="slidenum">
              <a:rPr lang="ru-RU" alt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8</a:t>
            </a:fld>
            <a:endParaRPr lang="ru-RU" alt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EDBCE99A-882E-4E7D-BE24-240DD29CD9FE}"/>
              </a:ext>
            </a:extLst>
          </p:cNvPr>
          <p:cNvGraphicFramePr>
            <a:graphicFrameLocks noGrp="1"/>
          </p:cNvGraphicFramePr>
          <p:nvPr/>
        </p:nvGraphicFramePr>
        <p:xfrm>
          <a:off x="892086" y="1024693"/>
          <a:ext cx="8100459" cy="28694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8073">
                  <a:extLst>
                    <a:ext uri="{9D8B030D-6E8A-4147-A177-3AD203B41FA5}">
                      <a16:colId xmlns:a16="http://schemas.microsoft.com/office/drawing/2014/main" val="4088143770"/>
                    </a:ext>
                  </a:extLst>
                </a:gridCol>
                <a:gridCol w="2271395">
                  <a:extLst>
                    <a:ext uri="{9D8B030D-6E8A-4147-A177-3AD203B41FA5}">
                      <a16:colId xmlns:a16="http://schemas.microsoft.com/office/drawing/2014/main" val="2166729999"/>
                    </a:ext>
                  </a:extLst>
                </a:gridCol>
                <a:gridCol w="702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2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32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6683">
                  <a:extLst>
                    <a:ext uri="{9D8B030D-6E8A-4147-A177-3AD203B41FA5}">
                      <a16:colId xmlns:a16="http://schemas.microsoft.com/office/drawing/2014/main" val="1410765277"/>
                    </a:ext>
                  </a:extLst>
                </a:gridCol>
                <a:gridCol w="892153">
                  <a:extLst>
                    <a:ext uri="{9D8B030D-6E8A-4147-A177-3AD203B41FA5}">
                      <a16:colId xmlns:a16="http://schemas.microsoft.com/office/drawing/2014/main" val="1503671263"/>
                    </a:ext>
                  </a:extLst>
                </a:gridCol>
              </a:tblGrid>
              <a:tr h="12823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№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Наименование объекта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Мощность, км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Стоимость, (</a:t>
                      </a:r>
                      <a:r>
                        <a:rPr lang="ru-RU" sz="10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</a:t>
                      </a:r>
                      <a:r>
                        <a:rPr lang="ru-RU" sz="10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.)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Годы</a:t>
                      </a:r>
                      <a:r>
                        <a:rPr lang="ru-RU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реализации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2021 год</a:t>
                      </a:r>
                    </a:p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.)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2022 год (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.)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2023 год (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тыс.руб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.)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Стоимсоть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1 км / </a:t>
                      </a:r>
                    </a:p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тыс. руб.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Значение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570636"/>
                  </a:ext>
                </a:extLst>
              </a:tr>
              <a:tr h="3783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Титово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Белый Городок – Приволжский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192 400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179 400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1653631"/>
                  </a:ext>
                </a:extLst>
              </a:tr>
              <a:tr h="3783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«Москва – Рига» – Торопец – Плоскошь (ремонт)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180 000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2022-2023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 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18 000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162 000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151425"/>
                  </a:ext>
                </a:extLst>
              </a:tr>
              <a:tr h="34830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«Москва – Рига» – Торопец – Плоскошь (кап. ремонт)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185 500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2022-2023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185 500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35 000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686348"/>
                  </a:ext>
                </a:extLst>
              </a:tr>
              <a:tr h="33985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Малыгино</a:t>
                      </a: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Щекотово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200 000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184 000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Калязин - Чигирево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</a:p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Бежецк - Поречье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140 000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2021-2023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112 000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664">
                <a:tc>
                  <a:txBody>
                    <a:bodyPr/>
                    <a:lstStyle/>
                    <a:p>
                      <a:pPr algn="ctr" fontAlgn="ctr"/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319" marR="8319" marT="83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ИТОГО: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214,413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3796920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222 880</a:t>
                      </a:r>
                    </a:p>
                    <a:p>
                      <a:pPr algn="ctr" rtl="0" fontAlgn="b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1 064 720</a:t>
                      </a:r>
                    </a:p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2 509 320</a:t>
                      </a:r>
                    </a:p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Рисунок 9" descr="Семья с мальчиком">
            <a:extLst>
              <a:ext uri="{FF2B5EF4-FFF2-40B4-BE49-F238E27FC236}">
                <a16:creationId xmlns:a16="http://schemas.microsoft.com/office/drawing/2014/main" id="{B7349966-2AC4-4C5A-B498-E190E38312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0391" y="1563638"/>
            <a:ext cx="313184" cy="313184"/>
          </a:xfrm>
          <a:prstGeom prst="rect">
            <a:avLst/>
          </a:prstGeom>
        </p:spPr>
      </p:pic>
      <p:pic>
        <p:nvPicPr>
          <p:cNvPr id="11" name="Рисунок 10" descr="Семья с мальчиком">
            <a:extLst>
              <a:ext uri="{FF2B5EF4-FFF2-40B4-BE49-F238E27FC236}">
                <a16:creationId xmlns:a16="http://schemas.microsoft.com/office/drawing/2014/main" id="{F1A4FDA3-F37D-4D2F-9021-DF9AEAF216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3086" y="1901818"/>
            <a:ext cx="313184" cy="313184"/>
          </a:xfrm>
          <a:prstGeom prst="rect">
            <a:avLst/>
          </a:prstGeom>
        </p:spPr>
      </p:pic>
      <p:pic>
        <p:nvPicPr>
          <p:cNvPr id="12" name="Рисунок 11" descr="Семья с мальчиком">
            <a:extLst>
              <a:ext uri="{FF2B5EF4-FFF2-40B4-BE49-F238E27FC236}">
                <a16:creationId xmlns:a16="http://schemas.microsoft.com/office/drawing/2014/main" id="{D333C719-22F8-4621-8A0F-FAC6CEE5F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0391" y="2247543"/>
            <a:ext cx="313184" cy="313184"/>
          </a:xfrm>
          <a:prstGeom prst="rect">
            <a:avLst/>
          </a:prstGeom>
        </p:spPr>
      </p:pic>
      <p:pic>
        <p:nvPicPr>
          <p:cNvPr id="13" name="Рисунок 12" descr="Семья с мальчиком">
            <a:extLst>
              <a:ext uri="{FF2B5EF4-FFF2-40B4-BE49-F238E27FC236}">
                <a16:creationId xmlns:a16="http://schemas.microsoft.com/office/drawing/2014/main" id="{C5DC49AD-1BA3-4A28-9E85-AB9B25FBC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0391" y="2614763"/>
            <a:ext cx="313184" cy="313184"/>
          </a:xfrm>
          <a:prstGeom prst="rect">
            <a:avLst/>
          </a:prstGeom>
        </p:spPr>
      </p:pic>
      <p:pic>
        <p:nvPicPr>
          <p:cNvPr id="14" name="Рисунок 13" descr="Семья с мальчиком">
            <a:extLst>
              <a:ext uri="{FF2B5EF4-FFF2-40B4-BE49-F238E27FC236}">
                <a16:creationId xmlns:a16="http://schemas.microsoft.com/office/drawing/2014/main" id="{C7D6391C-C34B-4975-B86E-130E1EDB5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0391" y="2927947"/>
            <a:ext cx="313184" cy="313184"/>
          </a:xfrm>
          <a:prstGeom prst="rect">
            <a:avLst/>
          </a:prstGeom>
        </p:spPr>
      </p:pic>
      <p:pic>
        <p:nvPicPr>
          <p:cNvPr id="15" name="Рисунок 14" descr="Семья с мальчиком">
            <a:extLst>
              <a:ext uri="{FF2B5EF4-FFF2-40B4-BE49-F238E27FC236}">
                <a16:creationId xmlns:a16="http://schemas.microsoft.com/office/drawing/2014/main" id="{EC12E87A-2F39-42BE-8989-B5E6EF992E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3086" y="3259366"/>
            <a:ext cx="313184" cy="313184"/>
          </a:xfrm>
          <a:prstGeom prst="rect">
            <a:avLst/>
          </a:prstGeom>
        </p:spPr>
      </p:pic>
      <p:sp>
        <p:nvSpPr>
          <p:cNvPr id="16" name="Заголовок 20">
            <a:extLst>
              <a:ext uri="{FF2B5EF4-FFF2-40B4-BE49-F238E27FC236}">
                <a16:creationId xmlns:a16="http://schemas.microsoft.com/office/drawing/2014/main" id="{1D87C144-C48A-4EBB-A66A-E3F7075B40A5}"/>
              </a:ext>
            </a:extLst>
          </p:cNvPr>
          <p:cNvSpPr txBox="1">
            <a:spLocks/>
          </p:cNvSpPr>
          <p:nvPr/>
        </p:nvSpPr>
        <p:spPr>
          <a:xfrm>
            <a:off x="974975" y="189411"/>
            <a:ext cx="7776864" cy="360040"/>
          </a:xfrm>
          <a:prstGeom prst="rect">
            <a:avLst/>
          </a:prstGeom>
          <a:noFill/>
        </p:spPr>
        <p:txBody>
          <a:bodyPr lIns="73234" tIns="36617" rIns="73234" bIns="36617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ПРЕДЛАГАЕМЫЕ К РЕАЛИЗАЦИИ ОБЪЕКТЫ ЗА СЧЕТ СРЕДСТВ РЕГИОНАЛЬНОГО БЮДЖЕТА В 2021-2023 ГОДАХ</a:t>
            </a:r>
          </a:p>
        </p:txBody>
      </p:sp>
    </p:spTree>
    <p:extLst>
      <p:ext uri="{BB962C8B-B14F-4D97-AF65-F5344CB8AC3E}">
        <p14:creationId xmlns:p14="http://schemas.microsoft.com/office/powerpoint/2010/main" val="186036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Заголовок 20">
            <a:extLst>
              <a:ext uri="{FF2B5EF4-FFF2-40B4-BE49-F238E27FC236}">
                <a16:creationId xmlns:a16="http://schemas.microsoft.com/office/drawing/2014/main" id="{00082C5A-13F5-4C5F-B69A-264D9003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42" y="358634"/>
            <a:ext cx="7601782" cy="432047"/>
          </a:xfrm>
        </p:spPr>
        <p:txBody>
          <a:bodyPr>
            <a:noAutofit/>
          </a:bodyPr>
          <a:lstStyle/>
          <a:p>
            <a:pPr algn="ctr"/>
            <a:r>
              <a:rPr 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МОСТ ЧЕРЕЗ РЕКУ БОЛЬШАЯ ЛОЧА НА КМ 1+650 ЗУБЦОВСКОГО ШОССЕ В ГОРОДЕ РЖЕВЕ ТВЕРСКОЙ ОБЛАСТИ</a:t>
            </a:r>
            <a:br>
              <a:rPr lang="ru-RU" sz="180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</a:br>
            <a:endParaRPr lang="ru-RU" altLang="ru-RU" sz="18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">
            <a:extLst>
              <a:ext uri="{FF2B5EF4-FFF2-40B4-BE49-F238E27FC236}">
                <a16:creationId xmlns:a16="http://schemas.microsoft.com/office/drawing/2014/main" id="{1FC3FCD5-7B0C-4074-B371-4915606D41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42844" y="142858"/>
            <a:ext cx="7556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Номер слайда 2">
            <a:extLst>
              <a:ext uri="{FF2B5EF4-FFF2-40B4-BE49-F238E27FC236}">
                <a16:creationId xmlns:a16="http://schemas.microsoft.com/office/drawing/2014/main" id="{92BB8140-FA0E-4FA4-9EDF-95D2C608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48488" y="4832350"/>
            <a:ext cx="2133600" cy="274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63EE68-2BEA-4829-AE55-F660CE7D09E9}" type="slidenum">
              <a:rPr lang="ru-RU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9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81B24D-1993-4470-B779-2A4F0D304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006457"/>
            <a:ext cx="7776864" cy="3910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C17DC-7B4A-4091-BE5B-81FAC8B44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4249389"/>
            <a:ext cx="4942136" cy="720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3234" tIns="36617" rIns="73234" bIns="36617">
            <a:spAutoFit/>
          </a:bodyPr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Начало работ – 2021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Завершение работ – 2023 год</a:t>
            </a:r>
          </a:p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* С учетом опережающих темпов завершение работ 2022 год.</a:t>
            </a:r>
          </a:p>
        </p:txBody>
      </p:sp>
      <p:pic>
        <p:nvPicPr>
          <p:cNvPr id="7" name="Picture 3" descr="C:\Users\ska\Desktop\fragment3.jpg">
            <a:extLst>
              <a:ext uri="{FF2B5EF4-FFF2-40B4-BE49-F238E27FC236}">
                <a16:creationId xmlns:a16="http://schemas.microsoft.com/office/drawing/2014/main" id="{3C0500C8-65D4-476E-942C-1E89B9B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6401" r="31689" b="27452"/>
          <a:stretch>
            <a:fillRect/>
          </a:stretch>
        </p:blipFill>
        <p:spPr bwMode="auto">
          <a:xfrm>
            <a:off x="8754927" y="97608"/>
            <a:ext cx="313184" cy="33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 descr="Семья с мальчиком">
            <a:extLst>
              <a:ext uri="{FF2B5EF4-FFF2-40B4-BE49-F238E27FC236}">
                <a16:creationId xmlns:a16="http://schemas.microsoft.com/office/drawing/2014/main" id="{A418BAC8-5F0A-4C44-BC96-C24E79A49A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1816" y="124433"/>
            <a:ext cx="313184" cy="313184"/>
          </a:xfrm>
          <a:prstGeom prst="rect">
            <a:avLst/>
          </a:prstGeom>
        </p:spPr>
      </p:pic>
      <p:pic>
        <p:nvPicPr>
          <p:cNvPr id="9" name="Picture 4" descr="C:\Users\ska\Desktop\logo_ehpr.png">
            <a:extLst>
              <a:ext uri="{FF2B5EF4-FFF2-40B4-BE49-F238E27FC236}">
                <a16:creationId xmlns:a16="http://schemas.microsoft.com/office/drawing/2014/main" id="{93EE0C62-0FBF-47F4-B2CB-F95D8F44D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44869" y="168322"/>
            <a:ext cx="231190" cy="233779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73571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29044</TotalTime>
  <Words>1170</Words>
  <Application>Microsoft Office PowerPoint</Application>
  <PresentationFormat>Экран (16:9)</PresentationFormat>
  <Paragraphs>360</Paragraphs>
  <Slides>23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ИСТОЧНИКИ И ОБЪЕМЫ ФИНАНСИРОВАНИЯ</vt:lpstr>
      <vt:lpstr>Презентация PowerPoint</vt:lpstr>
      <vt:lpstr>Презентация PowerPoint</vt:lpstr>
      <vt:lpstr>«МОСКВА – РИГА» - АНДРЕАПОЛЬ – ПЕНО – ХИТИНО </vt:lpstr>
      <vt:lpstr>Презентация PowerPoint</vt:lpstr>
      <vt:lpstr>Презентация PowerPoint</vt:lpstr>
      <vt:lpstr>Презентация PowerPoint</vt:lpstr>
      <vt:lpstr>МОСТ ЧЕРЕЗ РЕКУ БОЛЬШАЯ ЛОЧА НА КМ 1+650 ЗУБЦОВСКОГО ШОССЕ В ГОРОДЕ РЖЕВЕ ТВЕРСКОЙ ОБЛАСТИ </vt:lpstr>
      <vt:lpstr>РАМЕШКИ-МАКАТИХА</vt:lpstr>
      <vt:lpstr>«ТВЕРЬ-РЖЕВ»-ГЛЕБОВО</vt:lpstr>
      <vt:lpstr>«СЕРГИЕВ ПОСАД – КАЛЯЗИН – РЫБИНСК - ЧЕРЕПОВЕЦ» - СПАССКОЕ</vt:lpstr>
      <vt:lpstr>ВЫШНИЙ ВОЛОЧЕК – БЕЖЕЦК - СОНКОВО</vt:lpstr>
      <vt:lpstr>«ВЫШНИЙ-ВОЛОЧЕК-БЕЖЕЦК-СОНКОВО» -ЛЕСНОЕ-ПЕСТОВО</vt:lpstr>
      <vt:lpstr>ТОРЖОК-РАМЕНЬЕ</vt:lpstr>
      <vt:lpstr>«МОСКВА – РИГА» - АЛЕКСАНДРОВКА – ГРАНИЦА МОСКОВСКОЙ ОБЛАСТИ</vt:lpstr>
      <vt:lpstr>«БОЛОГОЕ-КЕМЦЫ-БЕРЕЗОВСКИЙ РЯДОК» -БЕРЕЗАЙКА-ЛЫКОШИНО</vt:lpstr>
      <vt:lpstr>СОНКОВО - КОЙ</vt:lpstr>
      <vt:lpstr>ТИТОВО – БЕЛЫЙ ГОРОДОК - ПРИВОЛЖСКИЙ</vt:lpstr>
      <vt:lpstr>«МОСКВА – РИГА» - ТОРОПЕЦ - ПЛОСКОШЬ</vt:lpstr>
      <vt:lpstr>МАЛЫГИНО - ЩЕКОТОВО</vt:lpstr>
      <vt:lpstr>КАЛЯЗИН - ЧИГИРЕВО</vt:lpstr>
      <vt:lpstr>БЕЖЕЦК-ПОРЕЧЬЕ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ФЕДЕРАЛЬНЫЙ ЗАКОН О размещении заказов  на поставки товаров, выполнение работ,  оказание услуг  для государственных  муниципальных нужд</dc:title>
  <dc:creator>Continuity</dc:creator>
  <cp:lastModifiedBy>Семенов Иван</cp:lastModifiedBy>
  <cp:revision>3375</cp:revision>
  <cp:lastPrinted>2021-08-10T09:09:58Z</cp:lastPrinted>
  <dcterms:created xsi:type="dcterms:W3CDTF">2012-09-25T12:51:06Z</dcterms:created>
  <dcterms:modified xsi:type="dcterms:W3CDTF">2021-08-10T09:52:15Z</dcterms:modified>
</cp:coreProperties>
</file>